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4" r:id="rId12"/>
    <p:sldId id="276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327"/>
  </p:normalViewPr>
  <p:slideViewPr>
    <p:cSldViewPr snapToGrid="0">
      <p:cViewPr varScale="1">
        <p:scale>
          <a:sx n="118" d="100"/>
          <a:sy n="118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4789B-7477-F540-B3A2-540B823EA56A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1EB34-5A8E-EC4D-8F68-65112D0F5E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56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e416acc362_0_434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e416acc36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e416acc362_0_909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1e416acc362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e416acc362_0_917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1e416acc362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e416acc362_0_936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e416acc362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e416acc362_0_1021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e416acc362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e416acc362_0_804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1e416acc362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e416acc362_0_822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1e416acc362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e416acc362_0_859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1e416acc362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e416acc362_0_871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1e416acc362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e416acc362_0_882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1e416acc362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e416acc362_0_887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1e416acc362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e416acc362_0_892:notes"/>
          <p:cNvSpPr txBox="1">
            <a:spLocks noGrp="1"/>
          </p:cNvSpPr>
          <p:nvPr>
            <p:ph type="body" idx="1"/>
          </p:nvPr>
        </p:nvSpPr>
        <p:spPr>
          <a:xfrm>
            <a:off x="617220" y="4343400"/>
            <a:ext cx="493776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1e416acc362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1104C-49A4-E5CF-43C6-BD9CDA97B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385BCD-2DA3-9E44-1BC1-60D373686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6CBDFB-8A36-DEDA-5721-9D422A35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B1ADAC-BEB2-C093-7CB3-DCE3069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7939B-1C65-888E-6C0A-CFC8B4EB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1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E018E-1DBD-8B74-B98A-471722D0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E63DDE-C6CC-942A-D6D5-50799FF48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27C6F-8227-41F2-243A-34666EB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4AAD91-1AA9-1072-8B23-5C5AEA75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88D69C-FA7D-0915-EA64-854CFD94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53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1A9426-22D5-9EFC-8DCC-9646BC989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75E798-C88E-D5B6-421C-0C210E28E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268338-2C6E-F63F-4C70-39E71B75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443954-6472-3432-5AC5-3C1C81C9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29F570-E6AD-CC51-787A-772FFC41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4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Cover Opt 1">
  <p:cSld name="Chapter Cover Op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371"/>
            <a:ext cx="12240685" cy="688538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1"/>
          <p:cNvSpPr txBox="1">
            <a:spLocks noGrp="1"/>
          </p:cNvSpPr>
          <p:nvPr>
            <p:ph type="ctrTitle"/>
          </p:nvPr>
        </p:nvSpPr>
        <p:spPr>
          <a:xfrm>
            <a:off x="1041185" y="1828912"/>
            <a:ext cx="10109600" cy="2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 Black"/>
              <a:buNone/>
              <a:defRPr sz="8000" i="0" u="non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9" name="Google Shape;269;p51" descr="runningma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7077" y="6410491"/>
            <a:ext cx="290043" cy="2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32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42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765136" y="1869268"/>
            <a:ext cx="10624400" cy="4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Noto Sans Symbols"/>
              <a:buChar char="▪"/>
              <a:defRPr sz="22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502906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AutoNum type="arabicPeriod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4872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AutoNum type="arabicPeriod"/>
              <a:defRPr sz="22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2"/>
          </p:nvPr>
        </p:nvSpPr>
        <p:spPr>
          <a:xfrm>
            <a:off x="765136" y="1005000"/>
            <a:ext cx="10624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7987" y="6409160"/>
            <a:ext cx="290043" cy="29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79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Cover">
  <p:cSld name="End Cov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371"/>
            <a:ext cx="12240685" cy="688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>
            <a:spLocks noGrp="1"/>
          </p:cNvSpPr>
          <p:nvPr>
            <p:ph type="ctrTitle"/>
          </p:nvPr>
        </p:nvSpPr>
        <p:spPr>
          <a:xfrm>
            <a:off x="1541364" y="2680305"/>
            <a:ext cx="9338000" cy="1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 Black"/>
              <a:buNone/>
              <a:defRPr sz="8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ubTitle" idx="1"/>
          </p:nvPr>
        </p:nvSpPr>
        <p:spPr>
          <a:xfrm>
            <a:off x="1541363" y="4501189"/>
            <a:ext cx="93380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4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4167" y="6298415"/>
            <a:ext cx="1184037" cy="37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01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CF9CFB-BFD7-673E-DE4C-9BE88E3E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26877E-E5C5-BC8F-0263-8A28B190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1829D2-7BDF-42EB-2232-0C5CB823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1C38C0-AEFD-BC96-345C-DD7ED306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4DDE7-18B1-5745-DB51-B009C02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C86E2-2462-DD3F-3536-5FFA737D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D70FA-5D1F-9D5E-8E47-0BE31F71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AFE271-2954-9BEF-F390-C50267A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71CB15-3C4F-B8B1-0B9A-7282F666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9BB192-215A-CB41-4B69-17F0A2C1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8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9C81E-AD48-A2B8-713F-4893FF56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8C3735-BA4D-641D-9EDB-2679375F9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9943AA-10C2-43A8-F344-F41A2A9E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9AEA26-4A81-A2F1-10F7-BDB60B91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68908F-C255-AD05-298C-17DD22DF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93B599-447A-5F38-80E6-F65EB97A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70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C98BF-2FBB-176A-E946-7C823329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6C2C79-6859-6575-C3D8-C1C54BFFC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E91F9F-7CBA-7789-2E69-1A50B4E48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8FBF23-5923-EA06-9CA5-E264C6EAC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DBEB7D-6DE4-85FD-745A-FA1C4FB88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DEBB60-8E92-5C81-8D01-7427745B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56C5D0-0DF5-58D7-14AC-E8CE6529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6C1AEF-F543-6411-6FB6-BF21A647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31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C4CB5-37F3-695E-8929-0A361E78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21DDCF-37C8-01B0-EC9B-1526258C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EBC2FA-B442-A7C3-FEC3-71E4733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A4163D-F099-CFFB-2513-39A1F1A6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5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2E9D9D-1215-8D2B-7445-ED634D36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63F52C-4C16-9B9D-A3A5-BA704171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A3EDD6-71EA-FE3B-F1DF-8237085B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3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5E59A-AD59-B711-2A22-CE936029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93411C-DB3E-E652-A294-8C701EDC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8F8F32-09BE-D470-E052-C73B944AD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6C04C1-133B-9262-52F0-0BC35959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EB35EC-37BA-C652-D409-6AC23281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383A59-1337-A3BC-900A-F0C8D18E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27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2359EA-5D7E-BE27-2AE5-95CF1275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52A8C2-AA07-5865-D107-E45C24973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2421A9-70B4-DEA3-52EE-ADE4FCDCF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36D1CD-AA16-5D1A-496A-C744998D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589B71-D6F7-5137-F354-9D6116E9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915F6-3ADE-A51F-D4C3-70D6940B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47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0EB74F-06E7-12EA-FA67-3551E4F5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801A0F-13EC-8669-BB0A-0EBA5CCF3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29C339-BB39-F6D4-1E8C-CCE3A598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05BE6-1103-6741-A574-037FDAC78510}" type="datetimeFigureOut">
              <a:rPr lang="it-IT" smtClean="0"/>
              <a:t>16/10/23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5EC841-DC77-66C0-EAA7-6EDE63546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5214E6-3027-9F6B-4CEA-0839CAAB2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0497-0115-354D-B0C4-C2526C644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BC286-E2C2-C347-EB0C-BA0914D70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EC3F43-FD37-63A1-B2F9-30B0EB9B7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81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9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FAILOVER SCENARIO</a:t>
            </a:r>
            <a:endParaRPr sz="4200" dirty="0"/>
          </a:p>
        </p:txBody>
      </p:sp>
      <p:pic>
        <p:nvPicPr>
          <p:cNvPr id="459" name="Google Shape;45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401" y="1266136"/>
            <a:ext cx="9713199" cy="540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1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RESULTS</a:t>
            </a:r>
            <a:endParaRPr sz="4200" dirty="0"/>
          </a:p>
        </p:txBody>
      </p:sp>
      <p:sp>
        <p:nvSpPr>
          <p:cNvPr id="470" name="Google Shape;470;p81"/>
          <p:cNvSpPr txBox="1"/>
          <p:nvPr/>
        </p:nvSpPr>
        <p:spPr>
          <a:xfrm>
            <a:off x="659000" y="1118501"/>
            <a:ext cx="6284000" cy="481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Thanks to the architecture just described we managed to reach: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423323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Recovery Time Objective (RTO) of 10 seconds: the time it takes to switch a database from GCP to Azure in case of a regional outage (worst-case scenario).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423323" algn="just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Recovery Point Objective (RPO) of 0 seconds: no loss of data in case of nodes fault.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09585" marR="0" lvl="0" indent="-423323" algn="just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 99,95% Service Level Objective (SLO): database erogation on a monthly basis.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optimization of systems also managed to reach -20% of usage on processors.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71" name="Google Shape;47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900" y="2220518"/>
            <a:ext cx="2416933" cy="241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3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FINOPS</a:t>
            </a:r>
            <a:endParaRPr sz="4200" dirty="0"/>
          </a:p>
        </p:txBody>
      </p:sp>
      <p:sp>
        <p:nvSpPr>
          <p:cNvPr id="482" name="Google Shape;482;p83"/>
          <p:cNvSpPr/>
          <p:nvPr/>
        </p:nvSpPr>
        <p:spPr>
          <a:xfrm>
            <a:off x="4796800" y="3039267"/>
            <a:ext cx="2598400" cy="329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3" name="Google Shape;483;p83"/>
          <p:cNvSpPr/>
          <p:nvPr/>
        </p:nvSpPr>
        <p:spPr>
          <a:xfrm>
            <a:off x="1200100" y="3039267"/>
            <a:ext cx="2598400" cy="329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4" name="Google Shape;484;p83"/>
          <p:cNvSpPr/>
          <p:nvPr/>
        </p:nvSpPr>
        <p:spPr>
          <a:xfrm>
            <a:off x="1588900" y="2169033"/>
            <a:ext cx="1820800" cy="1821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5" name="Google Shape;485;p83"/>
          <p:cNvSpPr txBox="1"/>
          <p:nvPr/>
        </p:nvSpPr>
        <p:spPr>
          <a:xfrm>
            <a:off x="783784" y="1159500"/>
            <a:ext cx="10624400" cy="9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After the migration process was completed, FinOps best practices were addressed to optimize the GCP environment.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86" name="Google Shape;48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12" y="2458839"/>
            <a:ext cx="1241565" cy="12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83"/>
          <p:cNvSpPr/>
          <p:nvPr/>
        </p:nvSpPr>
        <p:spPr>
          <a:xfrm>
            <a:off x="5185600" y="2169033"/>
            <a:ext cx="1820800" cy="1821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8" name="Google Shape;488;p83"/>
          <p:cNvSpPr/>
          <p:nvPr/>
        </p:nvSpPr>
        <p:spPr>
          <a:xfrm>
            <a:off x="8393500" y="3039267"/>
            <a:ext cx="2598400" cy="329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9" name="Google Shape;489;p83"/>
          <p:cNvSpPr/>
          <p:nvPr/>
        </p:nvSpPr>
        <p:spPr>
          <a:xfrm>
            <a:off x="8782300" y="2169033"/>
            <a:ext cx="1820800" cy="1821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90" name="Google Shape;49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218" y="2458851"/>
            <a:ext cx="1241565" cy="124156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3"/>
          <p:cNvSpPr txBox="1"/>
          <p:nvPr/>
        </p:nvSpPr>
        <p:spPr>
          <a:xfrm>
            <a:off x="1366300" y="4057767"/>
            <a:ext cx="2266000" cy="19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Rightsizing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activities were performed thanks to the monitoring and usage data acquired.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2" name="Google Shape;492;p83"/>
          <p:cNvSpPr txBox="1"/>
          <p:nvPr/>
        </p:nvSpPr>
        <p:spPr>
          <a:xfrm>
            <a:off x="4963000" y="4057767"/>
            <a:ext cx="2266000" cy="19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Committed Usage Discounts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were activated to leverage on the required usage of the VMs.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3" name="Google Shape;493;p83"/>
          <p:cNvSpPr txBox="1"/>
          <p:nvPr/>
        </p:nvSpPr>
        <p:spPr>
          <a:xfrm>
            <a:off x="8559700" y="4057767"/>
            <a:ext cx="2266000" cy="19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entire architecture was analyzed and optimized to 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reduce useless expenses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94" name="Google Shape;494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2497" y="2499431"/>
            <a:ext cx="1160400" cy="11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"/>
          <p:cNvSpPr txBox="1">
            <a:spLocks noGrp="1"/>
          </p:cNvSpPr>
          <p:nvPr>
            <p:ph type="ctrTitle"/>
          </p:nvPr>
        </p:nvSpPr>
        <p:spPr>
          <a:xfrm>
            <a:off x="1541364" y="2855168"/>
            <a:ext cx="9338000" cy="1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ctr" anchorCtr="0">
            <a:noAutofit/>
          </a:bodyPr>
          <a:lstStyle/>
          <a:p>
            <a:r>
              <a:rPr lang="en" dirty="0"/>
              <a:t>THANK YOU</a:t>
            </a:r>
            <a:endParaRPr dirty="0"/>
          </a:p>
        </p:txBody>
      </p:sp>
      <p:sp>
        <p:nvSpPr>
          <p:cNvPr id="500" name="Google Shape;500;p84"/>
          <p:cNvSpPr txBox="1">
            <a:spLocks noGrp="1"/>
          </p:cNvSpPr>
          <p:nvPr>
            <p:ph type="subTitle" idx="1"/>
          </p:nvPr>
        </p:nvSpPr>
        <p:spPr>
          <a:xfrm>
            <a:off x="1541363" y="3984649"/>
            <a:ext cx="93380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www.reply.com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6"/>
          <p:cNvSpPr txBox="1">
            <a:spLocks noGrp="1"/>
          </p:cNvSpPr>
          <p:nvPr>
            <p:ph type="ctrTitle"/>
          </p:nvPr>
        </p:nvSpPr>
        <p:spPr>
          <a:xfrm>
            <a:off x="1041185" y="2341412"/>
            <a:ext cx="10109600" cy="2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b" anchorCtr="0">
            <a:noAutofit/>
          </a:bodyPr>
          <a:lstStyle/>
          <a:p>
            <a:r>
              <a:rPr lang="en" dirty="0"/>
              <a:t>PROJECT PRESENTATION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7"/>
          <p:cNvSpPr txBox="1">
            <a:spLocks noGrp="1"/>
          </p:cNvSpPr>
          <p:nvPr>
            <p:ph type="title"/>
          </p:nvPr>
        </p:nvSpPr>
        <p:spPr>
          <a:xfrm>
            <a:off x="765136" y="544255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THE PROJECT</a:t>
            </a:r>
            <a:endParaRPr sz="4200" dirty="0"/>
          </a:p>
        </p:txBody>
      </p:sp>
      <p:pic>
        <p:nvPicPr>
          <p:cNvPr id="356" name="Google Shape;356;p67"/>
          <p:cNvPicPr preferRelativeResize="0"/>
          <p:nvPr/>
        </p:nvPicPr>
        <p:blipFill rotWithShape="1">
          <a:blip r:embed="rId3">
            <a:alphaModFix/>
          </a:blip>
          <a:srcRect r="74075"/>
          <a:stretch/>
        </p:blipFill>
        <p:spPr>
          <a:xfrm>
            <a:off x="9061634" y="4266201"/>
            <a:ext cx="1528893" cy="24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7"/>
          <p:cNvSpPr txBox="1"/>
          <p:nvPr/>
        </p:nvSpPr>
        <p:spPr>
          <a:xfrm>
            <a:off x="523200" y="1380833"/>
            <a:ext cx="5826000" cy="539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ARCESE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is  a global logistics operator fulfilling customer needs for transport and logistics services, targeting customer excellence through his strategic aims: operational excellence, people, growth and digital thinking.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 Reply is helping Arcese moving to Google Cloud  their entire core business applications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and redefining their architectures in order to take benefits from the most innovative design pattern and delivery methodologies like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Iac, Sre and Devops.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Arcese’s ICT is following a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multi-cloud &amp; hybrid approach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making work jointly Cloud Services and warehouse hardware and leveraging on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multi zone HA and multi cloud DR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 order to achieve best levels of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reliability and performance for their H24x7 business 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58" name="Google Shape;358;p67"/>
          <p:cNvPicPr preferRelativeResize="0"/>
          <p:nvPr/>
        </p:nvPicPr>
        <p:blipFill rotWithShape="1">
          <a:blip r:embed="rId3">
            <a:alphaModFix/>
          </a:blip>
          <a:srcRect l="26264"/>
          <a:stretch/>
        </p:blipFill>
        <p:spPr>
          <a:xfrm>
            <a:off x="6663364" y="1328634"/>
            <a:ext cx="5287267" cy="293756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7"/>
          <p:cNvSpPr/>
          <p:nvPr/>
        </p:nvSpPr>
        <p:spPr>
          <a:xfrm rot="1656265">
            <a:off x="9893180" y="3393939"/>
            <a:ext cx="2140001" cy="920523"/>
          </a:xfrm>
          <a:prstGeom prst="flowChartAlternateProcess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Arial Black"/>
                <a:cs typeface="Arial Black"/>
                <a:sym typeface="Arial Black"/>
              </a:rPr>
              <a:t>1st Worldwide  implementation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360" name="Google Shape;360;p67"/>
          <p:cNvSpPr/>
          <p:nvPr/>
        </p:nvSpPr>
        <p:spPr>
          <a:xfrm>
            <a:off x="6874133" y="4367784"/>
            <a:ext cx="1841200" cy="2416000"/>
          </a:xfrm>
          <a:prstGeom prst="roundRect">
            <a:avLst>
              <a:gd name="adj" fmla="val 4287"/>
            </a:avLst>
          </a:prstGeom>
          <a:solidFill>
            <a:srgbClr val="D9E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1" name="Google Shape;361;p67"/>
          <p:cNvSpPr/>
          <p:nvPr/>
        </p:nvSpPr>
        <p:spPr>
          <a:xfrm>
            <a:off x="7446841" y="3840215"/>
            <a:ext cx="695600" cy="694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2" name="Google Shape;362;p67"/>
          <p:cNvSpPr/>
          <p:nvPr/>
        </p:nvSpPr>
        <p:spPr>
          <a:xfrm flipH="1">
            <a:off x="7590729" y="3987318"/>
            <a:ext cx="408200" cy="465633"/>
          </a:xfrm>
          <a:custGeom>
            <a:avLst/>
            <a:gdLst/>
            <a:ahLst/>
            <a:cxnLst/>
            <a:rect l="l" t="t" r="r" b="b"/>
            <a:pathLst>
              <a:path w="108" h="124" extrusionOk="0">
                <a:moveTo>
                  <a:pt x="106" y="68"/>
                </a:moveTo>
                <a:cubicBezTo>
                  <a:pt x="103" y="65"/>
                  <a:pt x="99" y="65"/>
                  <a:pt x="97" y="68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5" y="109"/>
                  <a:pt x="51" y="111"/>
                  <a:pt x="48" y="112"/>
                </a:cubicBezTo>
                <a:cubicBezTo>
                  <a:pt x="44" y="112"/>
                  <a:pt x="41" y="111"/>
                  <a:pt x="39" y="109"/>
                </a:cubicBezTo>
                <a:cubicBezTo>
                  <a:pt x="11" y="81"/>
                  <a:pt x="11" y="81"/>
                  <a:pt x="11" y="81"/>
                </a:cubicBezTo>
                <a:cubicBezTo>
                  <a:pt x="9" y="79"/>
                  <a:pt x="5" y="79"/>
                  <a:pt x="3" y="81"/>
                </a:cubicBezTo>
                <a:cubicBezTo>
                  <a:pt x="0" y="83"/>
                  <a:pt x="0" y="87"/>
                  <a:pt x="3" y="90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5" y="122"/>
                  <a:pt x="40" y="124"/>
                  <a:pt x="46" y="124"/>
                </a:cubicBezTo>
                <a:cubicBezTo>
                  <a:pt x="47" y="124"/>
                  <a:pt x="48" y="124"/>
                  <a:pt x="49" y="124"/>
                </a:cubicBezTo>
                <a:cubicBezTo>
                  <a:pt x="56" y="123"/>
                  <a:pt x="62" y="120"/>
                  <a:pt x="67" y="115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8" y="74"/>
                  <a:pt x="108" y="70"/>
                  <a:pt x="106" y="68"/>
                </a:cubicBezTo>
                <a:close/>
                <a:moveTo>
                  <a:pt x="25" y="80"/>
                </a:moveTo>
                <a:cubicBezTo>
                  <a:pt x="40" y="95"/>
                  <a:pt x="40" y="95"/>
                  <a:pt x="40" y="95"/>
                </a:cubicBezTo>
                <a:cubicBezTo>
                  <a:pt x="44" y="99"/>
                  <a:pt x="51" y="99"/>
                  <a:pt x="55" y="95"/>
                </a:cubicBezTo>
                <a:cubicBezTo>
                  <a:pt x="99" y="51"/>
                  <a:pt x="99" y="51"/>
                  <a:pt x="99" y="51"/>
                </a:cubicBezTo>
                <a:cubicBezTo>
                  <a:pt x="102" y="47"/>
                  <a:pt x="105" y="41"/>
                  <a:pt x="105" y="36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5" y="8"/>
                  <a:pt x="104" y="5"/>
                  <a:pt x="102" y="3"/>
                </a:cubicBezTo>
                <a:cubicBezTo>
                  <a:pt x="100" y="1"/>
                  <a:pt x="97" y="0"/>
                  <a:pt x="94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4" y="0"/>
                  <a:pt x="58" y="3"/>
                  <a:pt x="54" y="6"/>
                </a:cubicBezTo>
                <a:cubicBezTo>
                  <a:pt x="11" y="50"/>
                  <a:pt x="11" y="50"/>
                  <a:pt x="11" y="50"/>
                </a:cubicBezTo>
                <a:cubicBezTo>
                  <a:pt x="6" y="54"/>
                  <a:pt x="6" y="61"/>
                  <a:pt x="11" y="65"/>
                </a:cubicBezTo>
                <a:lnTo>
                  <a:pt x="25" y="80"/>
                </a:lnTo>
                <a:close/>
                <a:moveTo>
                  <a:pt x="77" y="17"/>
                </a:moveTo>
                <a:cubicBezTo>
                  <a:pt x="80" y="14"/>
                  <a:pt x="85" y="14"/>
                  <a:pt x="88" y="17"/>
                </a:cubicBezTo>
                <a:cubicBezTo>
                  <a:pt x="91" y="20"/>
                  <a:pt x="91" y="25"/>
                  <a:pt x="88" y="28"/>
                </a:cubicBezTo>
                <a:cubicBezTo>
                  <a:pt x="85" y="31"/>
                  <a:pt x="80" y="31"/>
                  <a:pt x="77" y="28"/>
                </a:cubicBezTo>
                <a:cubicBezTo>
                  <a:pt x="74" y="25"/>
                  <a:pt x="74" y="20"/>
                  <a:pt x="77" y="17"/>
                </a:cubicBez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spcFirstLastPara="1" wrap="square" lIns="124367" tIns="62167" rIns="124367" bIns="62167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7"/>
              <a:buFontTx/>
              <a:buNone/>
              <a:tabLst/>
              <a:defRPr/>
            </a:pPr>
            <a:endParaRPr kumimoji="0" sz="24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7"/>
          <p:cNvSpPr/>
          <p:nvPr/>
        </p:nvSpPr>
        <p:spPr>
          <a:xfrm rot="10800000">
            <a:off x="7503906" y="6107933"/>
            <a:ext cx="1106733" cy="516000"/>
          </a:xfrm>
          <a:prstGeom prst="flowChartDisp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4" name="Google Shape;364;p67"/>
          <p:cNvSpPr/>
          <p:nvPr/>
        </p:nvSpPr>
        <p:spPr>
          <a:xfrm>
            <a:off x="7105957" y="6108300"/>
            <a:ext cx="1046800" cy="5152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Google Sans"/>
                <a:cs typeface="Google Sans"/>
                <a:sym typeface="Google Sans"/>
              </a:rPr>
              <a:t>#Core  Business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Google Sans"/>
              <a:cs typeface="Google Sans"/>
              <a:sym typeface="Google Sans"/>
            </a:endParaRPr>
          </a:p>
        </p:txBody>
      </p:sp>
      <p:sp>
        <p:nvSpPr>
          <p:cNvPr id="365" name="Google Shape;365;p67"/>
          <p:cNvSpPr/>
          <p:nvPr/>
        </p:nvSpPr>
        <p:spPr>
          <a:xfrm>
            <a:off x="8270999" y="6274604"/>
            <a:ext cx="186000" cy="18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6" name="Google Shape;366;p67"/>
          <p:cNvSpPr/>
          <p:nvPr/>
        </p:nvSpPr>
        <p:spPr>
          <a:xfrm rot="10800000">
            <a:off x="7553045" y="5407026"/>
            <a:ext cx="1046967" cy="516021"/>
          </a:xfrm>
          <a:prstGeom prst="flowChartDisp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7" name="Google Shape;367;p67"/>
          <p:cNvSpPr/>
          <p:nvPr/>
        </p:nvSpPr>
        <p:spPr>
          <a:xfrm>
            <a:off x="7103424" y="5407400"/>
            <a:ext cx="1046800" cy="5152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Google Sans"/>
                <a:cs typeface="Google Sans"/>
                <a:sym typeface="Google Sans"/>
              </a:rPr>
              <a:t>#First of his kind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Google Sans"/>
              <a:cs typeface="Google Sans"/>
              <a:sym typeface="Google Sans"/>
            </a:endParaRPr>
          </a:p>
        </p:txBody>
      </p:sp>
      <p:sp>
        <p:nvSpPr>
          <p:cNvPr id="368" name="Google Shape;368;p67"/>
          <p:cNvSpPr/>
          <p:nvPr/>
        </p:nvSpPr>
        <p:spPr>
          <a:xfrm>
            <a:off x="8270999" y="5573637"/>
            <a:ext cx="186000" cy="18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9" name="Google Shape;369;p67"/>
          <p:cNvSpPr/>
          <p:nvPr/>
        </p:nvSpPr>
        <p:spPr>
          <a:xfrm rot="10800000">
            <a:off x="7553034" y="4706133"/>
            <a:ext cx="1035233" cy="516000"/>
          </a:xfrm>
          <a:prstGeom prst="flowChartDisp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0" name="Google Shape;370;p67"/>
          <p:cNvSpPr/>
          <p:nvPr/>
        </p:nvSpPr>
        <p:spPr>
          <a:xfrm>
            <a:off x="7103424" y="4706500"/>
            <a:ext cx="1180400" cy="5152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Google Sans"/>
                <a:cs typeface="Google Sans"/>
                <a:sym typeface="Google Sans"/>
              </a:rPr>
              <a:t>#Microsoft &amp; Google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Google Sans"/>
              <a:cs typeface="Google Sans"/>
              <a:sym typeface="Google Sans"/>
            </a:endParaRPr>
          </a:p>
        </p:txBody>
      </p:sp>
      <p:sp>
        <p:nvSpPr>
          <p:cNvPr id="371" name="Google Shape;371;p67"/>
          <p:cNvSpPr/>
          <p:nvPr/>
        </p:nvSpPr>
        <p:spPr>
          <a:xfrm>
            <a:off x="8270996" y="4872671"/>
            <a:ext cx="186000" cy="18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0"/>
          <p:cNvSpPr txBox="1"/>
          <p:nvPr/>
        </p:nvSpPr>
        <p:spPr>
          <a:xfrm>
            <a:off x="783800" y="1118501"/>
            <a:ext cx="10624400" cy="9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entire implementation process has been performed in order to take benefits from the most innovative design pattern and delivery methodologies like Iac, Sre and Devops.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2" name="Google Shape;392;p70"/>
          <p:cNvSpPr/>
          <p:nvPr/>
        </p:nvSpPr>
        <p:spPr>
          <a:xfrm rot="5400000">
            <a:off x="5579433" y="-1426133"/>
            <a:ext cx="1722400" cy="941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3" name="Google Shape;393;p70"/>
          <p:cNvSpPr/>
          <p:nvPr/>
        </p:nvSpPr>
        <p:spPr>
          <a:xfrm>
            <a:off x="849184" y="2372233"/>
            <a:ext cx="1820800" cy="1821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4" name="Google Shape;394;p70"/>
          <p:cNvSpPr txBox="1"/>
          <p:nvPr/>
        </p:nvSpPr>
        <p:spPr>
          <a:xfrm>
            <a:off x="2948000" y="2728667"/>
            <a:ext cx="7826800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Infrastructure as code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allowed for a quick provisioning and removing of infrastructures: thanks to Terraform we managed to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centralize all the changes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 one place and create within days hundreds of resources.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95" name="Google Shape;3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49" y="2687685"/>
            <a:ext cx="1190265" cy="119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0"/>
          <p:cNvSpPr/>
          <p:nvPr/>
        </p:nvSpPr>
        <p:spPr>
          <a:xfrm rot="5400000">
            <a:off x="5579433" y="658767"/>
            <a:ext cx="1722400" cy="943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7" name="Google Shape;397;p70"/>
          <p:cNvSpPr/>
          <p:nvPr/>
        </p:nvSpPr>
        <p:spPr>
          <a:xfrm>
            <a:off x="849167" y="4464167"/>
            <a:ext cx="1820800" cy="1821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70"/>
          <p:cNvSpPr txBox="1"/>
          <p:nvPr/>
        </p:nvSpPr>
        <p:spPr>
          <a:xfrm>
            <a:off x="2948000" y="4820601"/>
            <a:ext cx="78268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DevOps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and SREs practices have been used to 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coordinate and manage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multiple tasks and very strict time requirements the project required.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99" name="Google Shape;399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467" y="4960927"/>
            <a:ext cx="1644203" cy="82773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0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DEVOPS &amp; IAC</a:t>
            </a:r>
            <a:endParaRPr sz="4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1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NETWORKING ARCHITECTURE</a:t>
            </a:r>
            <a:endParaRPr sz="4200" dirty="0"/>
          </a:p>
        </p:txBody>
      </p:sp>
      <p:sp>
        <p:nvSpPr>
          <p:cNvPr id="406" name="Google Shape;406;p71"/>
          <p:cNvSpPr txBox="1"/>
          <p:nvPr/>
        </p:nvSpPr>
        <p:spPr>
          <a:xfrm>
            <a:off x="783800" y="1118501"/>
            <a:ext cx="10624400" cy="1549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Arcese GCP environment uses a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Hub&amp;Spoke networking model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where every spoke project (one for each environment) hosts a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Shared VPC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where application service projects are attached.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connection between GCP and the on-premise and Azure environments is managed through a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SD-WAN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architecture, which is translated into a Partner Interconnect configuration in GCP.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07" name="Google Shape;40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350" y="2661067"/>
            <a:ext cx="9267300" cy="40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5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ARCESE MS SQL GCP-AZURE</a:t>
            </a:r>
            <a:endParaRPr sz="4200" dirty="0"/>
          </a:p>
        </p:txBody>
      </p:sp>
      <p:sp>
        <p:nvSpPr>
          <p:cNvPr id="430" name="Google Shape;430;p75"/>
          <p:cNvSpPr txBox="1"/>
          <p:nvPr/>
        </p:nvSpPr>
        <p:spPr>
          <a:xfrm>
            <a:off x="659000" y="1118501"/>
            <a:ext cx="10874000" cy="92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current architecture leverages on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multi zone HA and multi-cloud DR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order to achieve the best levels of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reliability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and 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performance 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 their H24x7 business. 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75"/>
          <p:cNvSpPr/>
          <p:nvPr/>
        </p:nvSpPr>
        <p:spPr>
          <a:xfrm>
            <a:off x="8756200" y="2431467"/>
            <a:ext cx="3079200" cy="860400"/>
          </a:xfrm>
          <a:prstGeom prst="homePlate">
            <a:avLst>
              <a:gd name="adj" fmla="val 50000"/>
            </a:avLst>
          </a:prstGeom>
          <a:solidFill>
            <a:srgbClr val="D9E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 nodes</a:t>
            </a: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→ </a:t>
            </a: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 zones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75"/>
          <p:cNvSpPr/>
          <p:nvPr/>
        </p:nvSpPr>
        <p:spPr>
          <a:xfrm>
            <a:off x="8756200" y="3591600"/>
            <a:ext cx="3079200" cy="860400"/>
          </a:xfrm>
          <a:prstGeom prst="homePlate">
            <a:avLst>
              <a:gd name="adj" fmla="val 50000"/>
            </a:avLst>
          </a:prstGeom>
          <a:solidFill>
            <a:srgbClr val="D9E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Same set of data in </a:t>
            </a: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synched array of disks</a:t>
            </a: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75"/>
          <p:cNvSpPr/>
          <p:nvPr/>
        </p:nvSpPr>
        <p:spPr>
          <a:xfrm>
            <a:off x="8756200" y="4751733"/>
            <a:ext cx="3079200" cy="860400"/>
          </a:xfrm>
          <a:prstGeom prst="homePlate">
            <a:avLst>
              <a:gd name="adj" fmla="val 50000"/>
            </a:avLst>
          </a:prstGeom>
          <a:solidFill>
            <a:srgbClr val="D9E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 </a:t>
            </a: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GCP </a:t>
            </a: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SQL Instances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 </a:t>
            </a:r>
            <a:r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Azure </a:t>
            </a: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SQL Instance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34" name="Google Shape;43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801" y="2142501"/>
            <a:ext cx="7946367" cy="4422065"/>
          </a:xfrm>
          <a:prstGeom prst="rect">
            <a:avLst/>
          </a:prstGeom>
          <a:noFill/>
          <a:ln w="28575" cap="flat" cmpd="sng">
            <a:solidFill>
              <a:srgbClr val="D9E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5" name="Google Shape;435;p75"/>
          <p:cNvSpPr/>
          <p:nvPr/>
        </p:nvSpPr>
        <p:spPr>
          <a:xfrm>
            <a:off x="9248067" y="5911867"/>
            <a:ext cx="1680000" cy="558000"/>
          </a:xfrm>
          <a:prstGeom prst="wedgeRoundRectCallout">
            <a:avLst>
              <a:gd name="adj1" fmla="val -78639"/>
              <a:gd name="adj2" fmla="val -42210"/>
              <a:gd name="adj3" fmla="val 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10 sec RTO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>
                <a:latin typeface="Arial Black" panose="020B0A04020102020204" pitchFamily="34" charset="0"/>
              </a:rPr>
              <a:t>FAILOVER SCENARIO</a:t>
            </a:r>
            <a:endParaRPr sz="4200" dirty="0">
              <a:latin typeface="Arial Black" panose="020B0A04020102020204" pitchFamily="34" charset="0"/>
            </a:endParaRPr>
          </a:p>
        </p:txBody>
      </p:sp>
      <p:pic>
        <p:nvPicPr>
          <p:cNvPr id="441" name="Google Shape;44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417" y="1266133"/>
            <a:ext cx="9713167" cy="540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7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FAILOVER SCENARIO</a:t>
            </a:r>
            <a:endParaRPr sz="4200" dirty="0"/>
          </a:p>
        </p:txBody>
      </p:sp>
      <p:pic>
        <p:nvPicPr>
          <p:cNvPr id="447" name="Google Shape;44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401" y="1266112"/>
            <a:ext cx="9713199" cy="540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8"/>
          <p:cNvSpPr txBox="1">
            <a:spLocks noGrp="1"/>
          </p:cNvSpPr>
          <p:nvPr>
            <p:ph type="title"/>
          </p:nvPr>
        </p:nvSpPr>
        <p:spPr>
          <a:xfrm>
            <a:off x="783803" y="530121"/>
            <a:ext cx="10624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200" dirty="0"/>
              <a:t>FAILOVER SCENARIO</a:t>
            </a:r>
            <a:endParaRPr sz="4200" dirty="0"/>
          </a:p>
        </p:txBody>
      </p:sp>
      <p:pic>
        <p:nvPicPr>
          <p:cNvPr id="453" name="Google Shape;45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394" y="1266134"/>
            <a:ext cx="9713207" cy="540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Widescreen</PresentationFormat>
  <Paragraphs>42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Noto Sans Symbols</vt:lpstr>
      <vt:lpstr>Tema di Office</vt:lpstr>
      <vt:lpstr>Presentazione standard di PowerPoint</vt:lpstr>
      <vt:lpstr>PROJECT PRESENTATION</vt:lpstr>
      <vt:lpstr>THE PROJECT</vt:lpstr>
      <vt:lpstr>DEVOPS &amp; IAC</vt:lpstr>
      <vt:lpstr>NETWORKING ARCHITECTURE</vt:lpstr>
      <vt:lpstr>ARCESE MS SQL GCP-AZURE</vt:lpstr>
      <vt:lpstr>FAILOVER SCENARIO</vt:lpstr>
      <vt:lpstr>FAILOVER SCENARIO</vt:lpstr>
      <vt:lpstr>FAILOVER SCENARIO</vt:lpstr>
      <vt:lpstr>FAILOVER SCENARIO</vt:lpstr>
      <vt:lpstr>RESULTS</vt:lpstr>
      <vt:lpstr>FINOPS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Lavinia Labate</dc:creator>
  <cp:lastModifiedBy>Lavinia Labate</cp:lastModifiedBy>
  <cp:revision>2</cp:revision>
  <dcterms:created xsi:type="dcterms:W3CDTF">2023-10-16T12:28:22Z</dcterms:created>
  <dcterms:modified xsi:type="dcterms:W3CDTF">2023-10-16T12:29:39Z</dcterms:modified>
</cp:coreProperties>
</file>