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4"/>
  </p:sldMasterIdLst>
  <p:notesMasterIdLst>
    <p:notesMasterId r:id="rId10"/>
  </p:notesMasterIdLst>
  <p:sldIdLst>
    <p:sldId id="482" r:id="rId5"/>
    <p:sldId id="497" r:id="rId6"/>
    <p:sldId id="537" r:id="rId7"/>
    <p:sldId id="536" r:id="rId8"/>
    <p:sldId id="538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4424FC-629A-15FF-A151-667C3909FED1}" name="Dewie Hajek" initials="DH" userId="S::Dewie.Hajek@degroote-deman.be::9cb78c9f-0810-43de-be0c-909fa6124c3b" providerId="AD"/>
  <p188:author id="{7CEC9DFD-21A4-24B1-A756-972A7618C2BB}" name="Axana Maes" initials="AM" userId="S::axana.maes@degroote-deman.be::88373f5d-af71-464a-8abb-63eb127931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9BE42-19D5-489E-AED4-B05C0F8AB18F}" v="6" dt="2026-01-15T19:01:29.987"/>
  </p1510:revLst>
</p1510:revInfo>
</file>

<file path=ppt/tableStyles.xml><?xml version="1.0" encoding="utf-8"?>
<a:tblStyleLst xmlns:a="http://schemas.openxmlformats.org/drawingml/2006/main" def="{D1F45EF6-B145-414C-90A0-98196DCFD9FE}">
  <a:tblStyle styleId="{D1F45EF6-B145-414C-90A0-98196DCFD9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735" y="5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7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>
          <a:extLst>
            <a:ext uri="{FF2B5EF4-FFF2-40B4-BE49-F238E27FC236}">
              <a16:creationId xmlns:a16="http://schemas.microsoft.com/office/drawing/2014/main" id="{6E9B47D9-4DAB-D14B-55E3-6CEEDA76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6d4d080c_0_38:notes">
            <a:extLst>
              <a:ext uri="{FF2B5EF4-FFF2-40B4-BE49-F238E27FC236}">
                <a16:creationId xmlns:a16="http://schemas.microsoft.com/office/drawing/2014/main" id="{169791DA-01A9-E6B9-20D6-8E23E4DDC5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6d4d080c_0_38:notes">
            <a:extLst>
              <a:ext uri="{FF2B5EF4-FFF2-40B4-BE49-F238E27FC236}">
                <a16:creationId xmlns:a16="http://schemas.microsoft.com/office/drawing/2014/main" id="{87508BEA-FCBF-D97C-C624-028F0B098E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19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>
          <a:extLst>
            <a:ext uri="{FF2B5EF4-FFF2-40B4-BE49-F238E27FC236}">
              <a16:creationId xmlns:a16="http://schemas.microsoft.com/office/drawing/2014/main" id="{D1DD0DF1-DA49-C384-0D28-35CCFD7E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6d4d080c_0_38:notes">
            <a:extLst>
              <a:ext uri="{FF2B5EF4-FFF2-40B4-BE49-F238E27FC236}">
                <a16:creationId xmlns:a16="http://schemas.microsoft.com/office/drawing/2014/main" id="{A9F549E7-C9A7-AED5-449A-C7EC30229C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6d4d080c_0_38:notes">
            <a:extLst>
              <a:ext uri="{FF2B5EF4-FFF2-40B4-BE49-F238E27FC236}">
                <a16:creationId xmlns:a16="http://schemas.microsoft.com/office/drawing/2014/main" id="{569A13E4-E92F-AF10-AFB5-55FECA7A2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6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>
          <a:extLst>
            <a:ext uri="{FF2B5EF4-FFF2-40B4-BE49-F238E27FC236}">
              <a16:creationId xmlns:a16="http://schemas.microsoft.com/office/drawing/2014/main" id="{AB6DA5EB-078D-A0D6-9A5F-A35D8110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6d4d080c_0_38:notes">
            <a:extLst>
              <a:ext uri="{FF2B5EF4-FFF2-40B4-BE49-F238E27FC236}">
                <a16:creationId xmlns:a16="http://schemas.microsoft.com/office/drawing/2014/main" id="{B286168F-5B26-94C9-8503-D267F1D93D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6d4d080c_0_38:notes">
            <a:extLst>
              <a:ext uri="{FF2B5EF4-FFF2-40B4-BE49-F238E27FC236}">
                <a16:creationId xmlns:a16="http://schemas.microsoft.com/office/drawing/2014/main" id="{5550DA0C-CDCD-0B78-408C-5EEA91AAF9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47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>
          <a:extLst>
            <a:ext uri="{FF2B5EF4-FFF2-40B4-BE49-F238E27FC236}">
              <a16:creationId xmlns:a16="http://schemas.microsoft.com/office/drawing/2014/main" id="{DE263FDE-5533-5D17-90E9-E947C0DF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6d4d080c_0_38:notes">
            <a:extLst>
              <a:ext uri="{FF2B5EF4-FFF2-40B4-BE49-F238E27FC236}">
                <a16:creationId xmlns:a16="http://schemas.microsoft.com/office/drawing/2014/main" id="{E94A9E65-7053-5E59-B80B-FBC039D92D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6d4d080c_0_38:notes">
            <a:extLst>
              <a:ext uri="{FF2B5EF4-FFF2-40B4-BE49-F238E27FC236}">
                <a16:creationId xmlns:a16="http://schemas.microsoft.com/office/drawing/2014/main" id="{9A5A0714-1C5F-C350-7019-5A203CCE4A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9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 rot="-5400000">
            <a:off x="2320950" y="-1683000"/>
            <a:ext cx="4502100" cy="850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13225" y="543200"/>
            <a:ext cx="77145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1201032" y="2949046"/>
            <a:ext cx="1579200" cy="1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2"/>
          </p:nvPr>
        </p:nvSpPr>
        <p:spPr>
          <a:xfrm>
            <a:off x="976782" y="328331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3"/>
          </p:nvPr>
        </p:nvSpPr>
        <p:spPr>
          <a:xfrm>
            <a:off x="3786650" y="2949046"/>
            <a:ext cx="1581900" cy="1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4"/>
          </p:nvPr>
        </p:nvSpPr>
        <p:spPr>
          <a:xfrm>
            <a:off x="3512300" y="328331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5"/>
          </p:nvPr>
        </p:nvSpPr>
        <p:spPr>
          <a:xfrm>
            <a:off x="6358150" y="2949046"/>
            <a:ext cx="1581900" cy="1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6"/>
          </p:nvPr>
        </p:nvSpPr>
        <p:spPr>
          <a:xfrm>
            <a:off x="6083800" y="3283313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  <a:latin typeface="+mn-l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250" y="543200"/>
            <a:ext cx="77115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28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250" y="1701675"/>
            <a:ext cx="7711500" cy="2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71F08A-C119-BE5D-E38F-72865108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0" t="24947" r="13015" b="-137"/>
          <a:stretch/>
        </p:blipFill>
        <p:spPr>
          <a:xfrm>
            <a:off x="0" y="-1"/>
            <a:ext cx="9144000" cy="5152899"/>
          </a:xfrm>
          <a:prstGeom prst="rect">
            <a:avLst/>
          </a:prstGeom>
        </p:spPr>
      </p:pic>
      <p:sp>
        <p:nvSpPr>
          <p:cNvPr id="131" name="Google Shape;131;p26"/>
          <p:cNvSpPr/>
          <p:nvPr/>
        </p:nvSpPr>
        <p:spPr>
          <a:xfrm rot="-5400000" flipH="1">
            <a:off x="8224071" y="3790250"/>
            <a:ext cx="1259841" cy="580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31;p26">
            <a:extLst>
              <a:ext uri="{FF2B5EF4-FFF2-40B4-BE49-F238E27FC236}">
                <a16:creationId xmlns:a16="http://schemas.microsoft.com/office/drawing/2014/main" id="{80DFCE76-BFED-5D14-0781-1F587233A8CE}"/>
              </a:ext>
            </a:extLst>
          </p:cNvPr>
          <p:cNvSpPr/>
          <p:nvPr/>
        </p:nvSpPr>
        <p:spPr>
          <a:xfrm rot="-5400000" flipH="1">
            <a:off x="-283537" y="3733876"/>
            <a:ext cx="1259841" cy="69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30;p26">
            <a:extLst>
              <a:ext uri="{FF2B5EF4-FFF2-40B4-BE49-F238E27FC236}">
                <a16:creationId xmlns:a16="http://schemas.microsoft.com/office/drawing/2014/main" id="{747E110E-8D38-9AB3-531B-E4A50FDD8F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73964" y="3866864"/>
            <a:ext cx="7544050" cy="5642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br>
              <a:rPr lang="nl-NL" sz="1800" dirty="0">
                <a:solidFill>
                  <a:schemeClr val="accent1"/>
                </a:solidFill>
                <a:latin typeface="Livvic"/>
                <a:ea typeface="+mj-lt"/>
                <a:cs typeface="+mj-lt"/>
                <a:sym typeface="Livvic"/>
              </a:rPr>
            </a:br>
            <a:br>
              <a:rPr lang="nl-NL" sz="2400" b="0" dirty="0">
                <a:solidFill>
                  <a:schemeClr val="accent1"/>
                </a:solidFill>
                <a:ea typeface="+mj-lt"/>
                <a:cs typeface="+mj-lt"/>
                <a:sym typeface="Livvic"/>
              </a:rPr>
            </a:br>
            <a:r>
              <a:rPr lang="nl-NL" sz="2000" b="0" i="1" dirty="0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But </a:t>
            </a:r>
            <a:r>
              <a:rPr lang="nl-NL" sz="2000" b="0" i="1" dirty="0" err="1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not</a:t>
            </a:r>
            <a:r>
              <a:rPr lang="nl-NL" sz="2000" b="0" i="1" dirty="0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 </a:t>
            </a:r>
            <a:r>
              <a:rPr lang="nl-NL" sz="2000" b="0" i="1" dirty="0" err="1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everyone</a:t>
            </a:r>
            <a:r>
              <a:rPr lang="nl-NL" sz="2000" b="0" i="1" dirty="0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 </a:t>
            </a:r>
            <a:r>
              <a:rPr lang="nl-NL" sz="2000" b="0" i="1" dirty="0" err="1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knows</a:t>
            </a:r>
            <a:r>
              <a:rPr lang="nl-NL" sz="2000" b="0" i="1" dirty="0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 </a:t>
            </a:r>
            <a:r>
              <a:rPr lang="nl-NL" sz="2000" b="0" i="1" dirty="0" err="1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which</a:t>
            </a:r>
            <a:r>
              <a:rPr lang="nl-NL" sz="2000" b="0" i="1" dirty="0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 </a:t>
            </a:r>
            <a:r>
              <a:rPr lang="nl-NL" sz="2000" b="0" i="1" dirty="0" err="1">
                <a:solidFill>
                  <a:schemeClr val="tx2"/>
                </a:solidFill>
                <a:latin typeface="PT Mono" panose="02060509020205020204" pitchFamily="49" charset="0"/>
                <a:ea typeface="+mj-lt"/>
                <a:cs typeface="+mj-lt"/>
                <a:sym typeface="Livvic"/>
              </a:rPr>
              <a:t>one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CDD86-E921-8F10-165B-826EED770989}"/>
              </a:ext>
            </a:extLst>
          </p:cNvPr>
          <p:cNvSpPr txBox="1"/>
          <p:nvPr/>
        </p:nvSpPr>
        <p:spPr>
          <a:xfrm>
            <a:off x="2255178" y="268176"/>
            <a:ext cx="4633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 err="1">
                <a:solidFill>
                  <a:schemeClr val="accent1"/>
                </a:solidFill>
                <a:ea typeface="+mj-lt"/>
                <a:cs typeface="+mj-lt"/>
                <a:sym typeface="Livvic"/>
              </a:rPr>
              <a:t>Everyone</a:t>
            </a:r>
            <a:r>
              <a:rPr lang="nl-NL" sz="2400" b="1" dirty="0">
                <a:solidFill>
                  <a:schemeClr val="accent1"/>
                </a:solidFill>
                <a:ea typeface="+mj-lt"/>
                <a:cs typeface="+mj-lt"/>
                <a:sym typeface="Livvic"/>
              </a:rPr>
              <a:t> is </a:t>
            </a:r>
            <a:r>
              <a:rPr lang="nl-NL" sz="2400" b="1" dirty="0" err="1">
                <a:solidFill>
                  <a:schemeClr val="accent1"/>
                </a:solidFill>
                <a:ea typeface="+mj-lt"/>
                <a:cs typeface="+mj-lt"/>
                <a:sym typeface="Livvic"/>
              </a:rPr>
              <a:t>playing</a:t>
            </a:r>
            <a:r>
              <a:rPr lang="nl-NL" sz="2400" b="1" dirty="0">
                <a:solidFill>
                  <a:schemeClr val="accent1"/>
                </a:solidFill>
                <a:ea typeface="+mj-lt"/>
                <a:cs typeface="+mj-lt"/>
                <a:sym typeface="Livvic"/>
              </a:rPr>
              <a:t> a game</a:t>
            </a:r>
            <a:endParaRPr lang="en-BE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0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27F81E5B-3764-9BB7-C90E-721485C5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>
            <a:extLst>
              <a:ext uri="{FF2B5EF4-FFF2-40B4-BE49-F238E27FC236}">
                <a16:creationId xmlns:a16="http://schemas.microsoft.com/office/drawing/2014/main" id="{9B32E892-CEC2-14C2-4DA0-87A6F64BC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43200"/>
            <a:ext cx="77145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dirty="0" err="1">
                <a:latin typeface="+mj-lt"/>
              </a:rPr>
              <a:t>Governance</a:t>
            </a:r>
            <a:r>
              <a:rPr lang="nl-BE" dirty="0">
                <a:latin typeface="+mj-lt"/>
              </a:rPr>
              <a:t> as Investment </a:t>
            </a:r>
            <a:r>
              <a:rPr lang="nl-BE" dirty="0" err="1">
                <a:latin typeface="+mj-lt"/>
              </a:rPr>
              <a:t>Strategy</a:t>
            </a:r>
            <a:endParaRPr dirty="0">
              <a:latin typeface="+mj-lt"/>
            </a:endParaRPr>
          </a:p>
        </p:txBody>
      </p:sp>
      <p:cxnSp>
        <p:nvCxnSpPr>
          <p:cNvPr id="320" name="Google Shape;320;p39">
            <a:extLst>
              <a:ext uri="{FF2B5EF4-FFF2-40B4-BE49-F238E27FC236}">
                <a16:creationId xmlns:a16="http://schemas.microsoft.com/office/drawing/2014/main" id="{FAA88305-90FD-0ABE-9A85-98530FB30CC6}"/>
              </a:ext>
            </a:extLst>
          </p:cNvPr>
          <p:cNvCxnSpPr/>
          <p:nvPr/>
        </p:nvCxnSpPr>
        <p:spPr>
          <a:xfrm>
            <a:off x="3790650" y="1209571"/>
            <a:ext cx="1562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Afbeelding 4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AB21C3A8-B8C3-F4C0-EBFE-C963D9F52D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75385" cy="407167"/>
          </a:xfrm>
          <a:prstGeom prst="rect">
            <a:avLst/>
          </a:prstGeom>
        </p:spPr>
      </p:pic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A49EC375-E384-8E2F-3B44-13E97620F23C}"/>
              </a:ext>
            </a:extLst>
          </p:cNvPr>
          <p:cNvSpPr/>
          <p:nvPr/>
        </p:nvSpPr>
        <p:spPr>
          <a:xfrm>
            <a:off x="2746437" y="1645883"/>
            <a:ext cx="3648075" cy="2849918"/>
          </a:xfrm>
          <a:prstGeom prst="triangle">
            <a:avLst/>
          </a:prstGeom>
          <a:solidFill>
            <a:srgbClr val="0062FC"/>
          </a:solidFill>
          <a:ln>
            <a:solidFill>
              <a:srgbClr val="006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Google Shape;276;p39">
            <a:extLst>
              <a:ext uri="{FF2B5EF4-FFF2-40B4-BE49-F238E27FC236}">
                <a16:creationId xmlns:a16="http://schemas.microsoft.com/office/drawing/2014/main" id="{CA9BBBB4-DDE0-FAEB-6D31-909D81418DA8}"/>
              </a:ext>
            </a:extLst>
          </p:cNvPr>
          <p:cNvSpPr txBox="1">
            <a:spLocks/>
          </p:cNvSpPr>
          <p:nvPr/>
        </p:nvSpPr>
        <p:spPr>
          <a:xfrm>
            <a:off x="2315925" y="1629455"/>
            <a:ext cx="4509098" cy="146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20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bg2"/>
                </a:solidFill>
                <a:latin typeface="+mn-lt"/>
              </a:rPr>
              <a:t>TRUST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sz="1400" dirty="0">
              <a:latin typeface="+mn-lt"/>
            </a:endParaRPr>
          </a:p>
        </p:txBody>
      </p:sp>
      <p:sp>
        <p:nvSpPr>
          <p:cNvPr id="11" name="Google Shape;276;p39">
            <a:extLst>
              <a:ext uri="{FF2B5EF4-FFF2-40B4-BE49-F238E27FC236}">
                <a16:creationId xmlns:a16="http://schemas.microsoft.com/office/drawing/2014/main" id="{266E24C0-1AF2-9566-4CED-51DFFC2BF65F}"/>
              </a:ext>
            </a:extLst>
          </p:cNvPr>
          <p:cNvSpPr txBox="1">
            <a:spLocks/>
          </p:cNvSpPr>
          <p:nvPr/>
        </p:nvSpPr>
        <p:spPr>
          <a:xfrm>
            <a:off x="1189928" y="3606774"/>
            <a:ext cx="4509098" cy="146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20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bg2"/>
                </a:solidFill>
                <a:latin typeface="+mn-lt"/>
              </a:rPr>
              <a:t>RISK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sz="1400" dirty="0">
              <a:latin typeface="+mn-lt"/>
            </a:endParaRPr>
          </a:p>
        </p:txBody>
      </p:sp>
      <p:sp>
        <p:nvSpPr>
          <p:cNvPr id="12" name="Google Shape;276;p39">
            <a:extLst>
              <a:ext uri="{FF2B5EF4-FFF2-40B4-BE49-F238E27FC236}">
                <a16:creationId xmlns:a16="http://schemas.microsoft.com/office/drawing/2014/main" id="{D097E3CF-EAA3-4614-7C03-52A8EF552994}"/>
              </a:ext>
            </a:extLst>
          </p:cNvPr>
          <p:cNvSpPr txBox="1">
            <a:spLocks/>
          </p:cNvSpPr>
          <p:nvPr/>
        </p:nvSpPr>
        <p:spPr>
          <a:xfrm>
            <a:off x="4195032" y="3664762"/>
            <a:ext cx="3007988" cy="111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None/>
              <a:defRPr sz="20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bg2"/>
                </a:solidFill>
                <a:latin typeface="+mn-lt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6040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3CFC52A5-E7FC-E54B-D322-601C7D6CA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0387E38D-9A68-D862-42F5-36241FD5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75385" cy="4071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FAEF72-95C6-852A-F759-86D4F976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4C7737A-034F-BE70-E303-B8D0B4F2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55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405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485AC9CA-81D5-2627-A0A5-0DD470304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>
            <a:extLst>
              <a:ext uri="{FF2B5EF4-FFF2-40B4-BE49-F238E27FC236}">
                <a16:creationId xmlns:a16="http://schemas.microsoft.com/office/drawing/2014/main" id="{72734BF2-52A9-A657-0B12-EA0531920E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750" y="645319"/>
            <a:ext cx="7714500" cy="3852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800" dirty="0">
                <a:latin typeface="+mj-lt"/>
              </a:rPr>
              <a:t>HOLD</a:t>
            </a:r>
            <a:br>
              <a:rPr lang="nl-BE" sz="4800" dirty="0">
                <a:latin typeface="+mj-lt"/>
              </a:rPr>
            </a:br>
            <a:br>
              <a:rPr lang="nl-BE" sz="4800" dirty="0">
                <a:latin typeface="+mj-lt"/>
              </a:rPr>
            </a:br>
            <a:r>
              <a:rPr lang="nl-BE" sz="4800" dirty="0">
                <a:latin typeface="+mj-lt"/>
              </a:rPr>
              <a:t>ADAPT</a:t>
            </a:r>
            <a:br>
              <a:rPr lang="nl-BE" sz="4800" dirty="0">
                <a:latin typeface="+mj-lt"/>
              </a:rPr>
            </a:br>
            <a:br>
              <a:rPr lang="nl-BE" sz="4800" dirty="0">
                <a:latin typeface="+mj-lt"/>
              </a:rPr>
            </a:br>
            <a:r>
              <a:rPr lang="nl-BE" sz="4800" dirty="0">
                <a:latin typeface="+mj-lt"/>
              </a:rPr>
              <a:t>INVEST</a:t>
            </a:r>
            <a:endParaRPr sz="4800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pic>
        <p:nvPicPr>
          <p:cNvPr id="5" name="Afbeelding 4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57B99E55-035B-D472-1B4D-27CF36A53C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75385" cy="4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C47C20C-292E-7292-6DCC-A35DA46E4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D96B-9E2D-BE66-7933-ED3911B8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138" y="671885"/>
            <a:ext cx="2533334" cy="3799730"/>
          </a:xfrm>
          <a:prstGeom prst="rect">
            <a:avLst/>
          </a:prstGeom>
        </p:spPr>
      </p:pic>
      <p:pic>
        <p:nvPicPr>
          <p:cNvPr id="5" name="Afbeelding 4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B514422F-C80E-99FC-32A0-F3FA6558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75385" cy="4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8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uits &amp; Lawyers Firm Profile by Slidesgo">
  <a:themeElements>
    <a:clrScheme name="Aangepast 5">
      <a:dk1>
        <a:srgbClr val="2A2828"/>
      </a:dk1>
      <a:lt1>
        <a:srgbClr val="F8F8F8"/>
      </a:lt1>
      <a:dk2>
        <a:srgbClr val="FFFFFF"/>
      </a:dk2>
      <a:lt2>
        <a:srgbClr val="FFFFFF"/>
      </a:lt2>
      <a:accent1>
        <a:srgbClr val="285FF0"/>
      </a:accent1>
      <a:accent2>
        <a:srgbClr val="2A2828"/>
      </a:accent2>
      <a:accent3>
        <a:srgbClr val="F7F7F7"/>
      </a:accent3>
      <a:accent4>
        <a:srgbClr val="F7F7F7"/>
      </a:accent4>
      <a:accent5>
        <a:srgbClr val="2A2828"/>
      </a:accent5>
      <a:accent6>
        <a:srgbClr val="F7F7F7"/>
      </a:accent6>
      <a:hlink>
        <a:srgbClr val="2A2828"/>
      </a:hlink>
      <a:folHlink>
        <a:srgbClr val="285FF0"/>
      </a:folHlink>
    </a:clrScheme>
    <a:fontScheme name="DGDM huisstijl">
      <a:majorFont>
        <a:latin typeface="Uniform Bold"/>
        <a:ea typeface=""/>
        <a:cs typeface=""/>
      </a:majorFont>
      <a:minorFont>
        <a:latin typeface="Uniform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F06373B4FFD04591C56B0DDC3DDC3D" ma:contentTypeVersion="13" ma:contentTypeDescription="Een nieuw document maken." ma:contentTypeScope="" ma:versionID="120cd1cf38649c7c8520e735a43daae7">
  <xsd:schema xmlns:xsd="http://www.w3.org/2001/XMLSchema" xmlns:xs="http://www.w3.org/2001/XMLSchema" xmlns:p="http://schemas.microsoft.com/office/2006/metadata/properties" xmlns:ns2="c3d2bcde-1a4d-45c8-95dc-ea64f55e4c4c" xmlns:ns3="64002e69-4b71-486d-97ae-89a60517ce71" targetNamespace="http://schemas.microsoft.com/office/2006/metadata/properties" ma:root="true" ma:fieldsID="18d3501f91bd1e493bae6dfcbb2262c3" ns2:_="" ns3:_="">
    <xsd:import namespace="c3d2bcde-1a4d-45c8-95dc-ea64f55e4c4c"/>
    <xsd:import namespace="64002e69-4b71-486d-97ae-89a60517c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2bcde-1a4d-45c8-95dc-ea64f55e4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89df01f6-c0b6-4601-b9c3-70e35c7500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02e69-4b71-486d-97ae-89a60517ce7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eb32e0d-41ec-421b-b686-9ec4e2c46419}" ma:internalName="TaxCatchAll" ma:showField="CatchAllData" ma:web="64002e69-4b71-486d-97ae-89a60517c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002e69-4b71-486d-97ae-89a60517ce71" xsi:nil="true"/>
    <lcf76f155ced4ddcb4097134ff3c332f xmlns="c3d2bcde-1a4d-45c8-95dc-ea64f55e4c4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BBA0A7-14A9-4D9C-9DA5-EE1750B68C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2bcde-1a4d-45c8-95dc-ea64f55e4c4c"/>
    <ds:schemaRef ds:uri="64002e69-4b71-486d-97ae-89a60517ce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415A1D-386B-4724-B6BD-980E5E964582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c3d2bcde-1a4d-45c8-95dc-ea64f55e4c4c"/>
    <ds:schemaRef ds:uri="http://schemas.openxmlformats.org/package/2006/metadata/core-properties"/>
    <ds:schemaRef ds:uri="64002e69-4b71-486d-97ae-89a60517ce71"/>
  </ds:schemaRefs>
</ds:datastoreItem>
</file>

<file path=customXml/itemProps3.xml><?xml version="1.0" encoding="utf-8"?>
<ds:datastoreItem xmlns:ds="http://schemas.openxmlformats.org/officeDocument/2006/customXml" ds:itemID="{6DC13A73-F93B-4889-AA63-A23D60494D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On-screen Show (16:9)</PresentationFormat>
  <Paragraphs>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Lato</vt:lpstr>
      <vt:lpstr>Livvic</vt:lpstr>
      <vt:lpstr>Nanum Myeongjo</vt:lpstr>
      <vt:lpstr>Open Sans</vt:lpstr>
      <vt:lpstr>Playfair Display</vt:lpstr>
      <vt:lpstr>PT Mono</vt:lpstr>
      <vt:lpstr>Suits &amp; Lawyers Firm Profile by Slidesgo</vt:lpstr>
      <vt:lpstr>  But not everyone knows which one</vt:lpstr>
      <vt:lpstr>Governance as Investment Strategy</vt:lpstr>
      <vt:lpstr>PowerPoint Presentation</vt:lpstr>
      <vt:lpstr>HOLD  ADAPT  INVEST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Axana Maes</dc:creator>
  <cp:lastModifiedBy>De Groote - De Man</cp:lastModifiedBy>
  <cp:revision>46</cp:revision>
  <dcterms:modified xsi:type="dcterms:W3CDTF">2026-01-16T14:23:01Z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0x010100DDF06373B4FFD04591C56B0DDC3DDC3D</vt:lpwstr>
  </property>
  <property fmtid="{D5CDD505-2E9C-101B-9397-08002B2CF9AE}" pid="3" name="MediaServiceImageTags">
    <vt:lpwstr/>
  </property>
</Properties>
</file>