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648" r:id="rId4"/>
    <p:sldMasterId id="2147483950" r:id="rId5"/>
  </p:sldMasterIdLst>
  <p:notesMasterIdLst>
    <p:notesMasterId r:id="rId22"/>
  </p:notesMasterIdLst>
  <p:handoutMasterIdLst>
    <p:handoutMasterId r:id="rId23"/>
  </p:handoutMasterIdLst>
  <p:sldIdLst>
    <p:sldId id="2147469261" r:id="rId6"/>
    <p:sldId id="2147469150" r:id="rId7"/>
    <p:sldId id="2147469151" r:id="rId8"/>
    <p:sldId id="2147469148" r:id="rId9"/>
    <p:sldId id="2147469265" r:id="rId10"/>
    <p:sldId id="2147469211" r:id="rId11"/>
    <p:sldId id="2147469264" r:id="rId12"/>
    <p:sldId id="2147469209" r:id="rId13"/>
    <p:sldId id="2147469268" r:id="rId14"/>
    <p:sldId id="2147469213" r:id="rId15"/>
    <p:sldId id="2147469282" r:id="rId16"/>
    <p:sldId id="2147469207" r:id="rId17"/>
    <p:sldId id="2147469277" r:id="rId18"/>
    <p:sldId id="2147469203" r:id="rId19"/>
    <p:sldId id="2147469271" r:id="rId20"/>
    <p:sldId id="2147469198" r:id="rId21"/>
  </p:sldIdLst>
  <p:sldSz cx="12192000" cy="6858000"/>
  <p:notesSz cx="7315200" cy="9601200"/>
  <p:custDataLst>
    <p:tags r:id="rId24"/>
  </p:custDataLst>
  <p:defaultTextStyle>
    <a:defPPr>
      <a:defRPr lang="en-US"/>
    </a:defPPr>
    <a:lvl1pPr algn="l" defTabSz="1217613" rtl="0" eaLnBrk="0" fontAlgn="base" hangingPunct="0">
      <a:spcBef>
        <a:spcPct val="0"/>
      </a:spcBef>
      <a:spcAft>
        <a:spcPct val="0"/>
      </a:spcAft>
      <a:defRPr sz="2400" kern="1200">
        <a:solidFill>
          <a:schemeClr val="tx1"/>
        </a:solidFill>
        <a:latin typeface="Open Sans" panose="020B0606030504020204" pitchFamily="34" charset="0"/>
        <a:ea typeface="+mn-ea"/>
        <a:cs typeface="+mn-cs"/>
      </a:defRPr>
    </a:lvl1pPr>
    <a:lvl2pPr marL="608013" indent="-150813" algn="l" defTabSz="1217613" rtl="0" eaLnBrk="0" fontAlgn="base" hangingPunct="0">
      <a:spcBef>
        <a:spcPct val="0"/>
      </a:spcBef>
      <a:spcAft>
        <a:spcPct val="0"/>
      </a:spcAft>
      <a:defRPr sz="2400" kern="1200">
        <a:solidFill>
          <a:schemeClr val="tx1"/>
        </a:solidFill>
        <a:latin typeface="Open Sans" panose="020B0606030504020204" pitchFamily="34" charset="0"/>
        <a:ea typeface="+mn-ea"/>
        <a:cs typeface="+mn-cs"/>
      </a:defRPr>
    </a:lvl2pPr>
    <a:lvl3pPr marL="1217613" indent="-303213" algn="l" defTabSz="1217613" rtl="0" eaLnBrk="0" fontAlgn="base" hangingPunct="0">
      <a:spcBef>
        <a:spcPct val="0"/>
      </a:spcBef>
      <a:spcAft>
        <a:spcPct val="0"/>
      </a:spcAft>
      <a:defRPr sz="2400" kern="1200">
        <a:solidFill>
          <a:schemeClr val="tx1"/>
        </a:solidFill>
        <a:latin typeface="Open Sans" panose="020B0606030504020204" pitchFamily="34" charset="0"/>
        <a:ea typeface="+mn-ea"/>
        <a:cs typeface="+mn-cs"/>
      </a:defRPr>
    </a:lvl3pPr>
    <a:lvl4pPr marL="1827213" indent="-455613" algn="l" defTabSz="1217613" rtl="0" eaLnBrk="0" fontAlgn="base" hangingPunct="0">
      <a:spcBef>
        <a:spcPct val="0"/>
      </a:spcBef>
      <a:spcAft>
        <a:spcPct val="0"/>
      </a:spcAft>
      <a:defRPr sz="2400" kern="1200">
        <a:solidFill>
          <a:schemeClr val="tx1"/>
        </a:solidFill>
        <a:latin typeface="Open Sans" panose="020B0606030504020204" pitchFamily="34" charset="0"/>
        <a:ea typeface="+mn-ea"/>
        <a:cs typeface="+mn-cs"/>
      </a:defRPr>
    </a:lvl4pPr>
    <a:lvl5pPr marL="2436813" indent="-608013" algn="l" defTabSz="1217613" rtl="0" eaLnBrk="0" fontAlgn="base" hangingPunct="0">
      <a:spcBef>
        <a:spcPct val="0"/>
      </a:spcBef>
      <a:spcAft>
        <a:spcPct val="0"/>
      </a:spcAft>
      <a:defRPr sz="2400" kern="1200">
        <a:solidFill>
          <a:schemeClr val="tx1"/>
        </a:solidFill>
        <a:latin typeface="Open Sans" panose="020B0606030504020204" pitchFamily="34" charset="0"/>
        <a:ea typeface="+mn-ea"/>
        <a:cs typeface="+mn-cs"/>
      </a:defRPr>
    </a:lvl5pPr>
    <a:lvl6pPr marL="2286000" algn="l" defTabSz="914400" rtl="0" eaLnBrk="1" latinLnBrk="0" hangingPunct="1">
      <a:defRPr sz="2400" kern="1200">
        <a:solidFill>
          <a:schemeClr val="tx1"/>
        </a:solidFill>
        <a:latin typeface="Open Sans" panose="020B0606030504020204" pitchFamily="34" charset="0"/>
        <a:ea typeface="+mn-ea"/>
        <a:cs typeface="+mn-cs"/>
      </a:defRPr>
    </a:lvl6pPr>
    <a:lvl7pPr marL="2743200" algn="l" defTabSz="914400" rtl="0" eaLnBrk="1" latinLnBrk="0" hangingPunct="1">
      <a:defRPr sz="2400" kern="1200">
        <a:solidFill>
          <a:schemeClr val="tx1"/>
        </a:solidFill>
        <a:latin typeface="Open Sans" panose="020B0606030504020204" pitchFamily="34" charset="0"/>
        <a:ea typeface="+mn-ea"/>
        <a:cs typeface="+mn-cs"/>
      </a:defRPr>
    </a:lvl7pPr>
    <a:lvl8pPr marL="3200400" algn="l" defTabSz="914400" rtl="0" eaLnBrk="1" latinLnBrk="0" hangingPunct="1">
      <a:defRPr sz="2400" kern="1200">
        <a:solidFill>
          <a:schemeClr val="tx1"/>
        </a:solidFill>
        <a:latin typeface="Open Sans" panose="020B0606030504020204" pitchFamily="34" charset="0"/>
        <a:ea typeface="+mn-ea"/>
        <a:cs typeface="+mn-cs"/>
      </a:defRPr>
    </a:lvl8pPr>
    <a:lvl9pPr marL="3657600" algn="l" defTabSz="914400" rtl="0" eaLnBrk="1" latinLnBrk="0" hangingPunct="1">
      <a:defRPr sz="2400" kern="1200">
        <a:solidFill>
          <a:schemeClr val="tx1"/>
        </a:solidFill>
        <a:latin typeface="Open Sans" panose="020B0606030504020204" pitchFamily="34" charset="0"/>
        <a:ea typeface="+mn-ea"/>
        <a:cs typeface="+mn-cs"/>
      </a:defRPr>
    </a:lvl9pPr>
  </p:defaultTextStyle>
  <p:extLst>
    <p:ext uri="{521415D9-36F7-43E2-AB2F-B90AF26B5E84}">
      <p14:sectionLst xmlns:p14="http://schemas.microsoft.com/office/powerpoint/2010/main">
        <p14:section name="Introduction" id="{BA77F57C-920B-4502-82EF-4EA68BC064B1}">
          <p14:sldIdLst>
            <p14:sldId id="2147469261"/>
            <p14:sldId id="2147469150"/>
            <p14:sldId id="2147469151"/>
            <p14:sldId id="2147469148"/>
            <p14:sldId id="2147469265"/>
          </p14:sldIdLst>
        </p14:section>
        <p14:section name="Interaction" id="{66831D93-FD8C-AA42-B21F-A890FB9F4301}">
          <p14:sldIdLst>
            <p14:sldId id="2147469211"/>
            <p14:sldId id="2147469264"/>
          </p14:sldIdLst>
        </p14:section>
        <p14:section name="Information" id="{5B04A309-720F-E647-B934-5811C802D1A5}">
          <p14:sldIdLst>
            <p14:sldId id="2147469209"/>
            <p14:sldId id="2147469268"/>
          </p14:sldIdLst>
        </p14:section>
        <p14:section name="Computation" id="{AC3B96AE-FF7C-0E42-8FD0-C491DC257F0E}">
          <p14:sldIdLst>
            <p14:sldId id="2147469213"/>
            <p14:sldId id="2147469282"/>
          </p14:sldIdLst>
        </p14:section>
        <p14:section name="Biz of Tech" id="{09E01972-A3E6-F447-8138-B51DA3673CE8}">
          <p14:sldIdLst>
            <p14:sldId id="2147469207"/>
            <p14:sldId id="2147469277"/>
          </p14:sldIdLst>
        </p14:section>
        <p14:section name="Cyber" id="{1D3D9924-DF12-2B47-968D-F8B76CEFF980}">
          <p14:sldIdLst>
            <p14:sldId id="2147469203"/>
            <p14:sldId id="2147469271"/>
          </p14:sldIdLst>
        </p14:section>
        <p14:section name="Conclusion" id="{C5DA5BF1-5DD8-A440-AC39-582904BAF600}">
          <p14:sldIdLst>
            <p14:sldId id="2147469198"/>
          </p14:sldIdLst>
        </p14:section>
        <p14:section name="Extras" id="{6CDD2AC3-BC3C-AC42-B758-41704E6D450F}">
          <p14:sldIdLst/>
        </p14:section>
        <p14:section name="Alternative Client Story Slides" id="{3F94E5D5-09BB-A74B-851D-9A643FBBC0C5}">
          <p14:sldIdLst/>
        </p14:section>
        <p14:section name="Additional Resources" id="{1F0478D8-A712-2249-B522-A652B7621C2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576" userDrawn="1">
          <p15:clr>
            <a:srgbClr val="A4A3A4"/>
          </p15:clr>
        </p15:guide>
        <p15:guide id="4" pos="7104" userDrawn="1">
          <p15:clr>
            <a:srgbClr val="A4A3A4"/>
          </p15:clr>
        </p15:guide>
        <p15:guide id="5" orient="horz" pos="576" userDrawn="1">
          <p15:clr>
            <a:srgbClr val="A4A3A4"/>
          </p15:clr>
        </p15:guide>
        <p15:guide id="6" orient="horz" pos="3744" userDrawn="1">
          <p15:clr>
            <a:srgbClr val="A4A3A4"/>
          </p15:clr>
        </p15:guide>
        <p15:guide id="7" pos="360" userDrawn="1">
          <p15:clr>
            <a:srgbClr val="A4A3A4"/>
          </p15:clr>
        </p15:guide>
        <p15:guide id="8" pos="7344" userDrawn="1">
          <p15:clr>
            <a:srgbClr val="A4A3A4"/>
          </p15:clr>
        </p15:guide>
        <p15:guide id="9" orient="horz" pos="360" userDrawn="1">
          <p15:clr>
            <a:srgbClr val="A4A3A4"/>
          </p15:clr>
        </p15:guide>
        <p15:guide id="10" orient="horz" pos="3960" userDrawn="1">
          <p15:clr>
            <a:srgbClr val="A4A3A4"/>
          </p15:clr>
        </p15:guide>
        <p15:guide id="11" pos="3624" userDrawn="1">
          <p15:clr>
            <a:srgbClr val="A4A3A4"/>
          </p15:clr>
        </p15:guide>
        <p15:guide id="12" pos="40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552F"/>
    <a:srgbClr val="359C8E"/>
    <a:srgbClr val="389DC6"/>
    <a:srgbClr val="F5A145"/>
    <a:srgbClr val="39C5E2"/>
    <a:srgbClr val="369EC7"/>
    <a:srgbClr val="0688AB"/>
    <a:srgbClr val="D25634"/>
    <a:srgbClr val="BF381D"/>
    <a:srgbClr val="4CDB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DB2792-7A74-4932-84CE-EEA8241F076E}" v="2" dt="2026-08-25T10:02:08.5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05" d="100"/>
          <a:sy n="105" d="100"/>
        </p:scale>
        <p:origin x="150" y="270"/>
      </p:cViewPr>
      <p:guideLst>
        <p:guide orient="horz" pos="2160"/>
        <p:guide pos="3840"/>
        <p:guide pos="576"/>
        <p:guide pos="7104"/>
        <p:guide orient="horz" pos="576"/>
        <p:guide orient="horz" pos="3744"/>
        <p:guide pos="360"/>
        <p:guide pos="7344"/>
        <p:guide orient="horz" pos="360"/>
        <p:guide orient="horz" pos="3960"/>
        <p:guide pos="3624"/>
        <p:guide pos="40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835278-B25A-F045-A3EB-01E6165F7F3A}"/>
              </a:ext>
            </a:extLst>
          </p:cNvPr>
          <p:cNvSpPr>
            <a:spLocks noGrp="1"/>
          </p:cNvSpPr>
          <p:nvPr>
            <p:ph type="hdr" sz="quarter"/>
          </p:nvPr>
        </p:nvSpPr>
        <p:spPr>
          <a:xfrm>
            <a:off x="0" y="0"/>
            <a:ext cx="3170238" cy="479425"/>
          </a:xfrm>
          <a:prstGeom prst="rect">
            <a:avLst/>
          </a:prstGeom>
        </p:spPr>
        <p:txBody>
          <a:bodyPr vert="horz" lIns="90913" tIns="45457" rIns="90913" bIns="45457" rtlCol="0"/>
          <a:lstStyle>
            <a:lvl1pPr algn="l" defTabSz="1219170" eaLnBrk="1" fontAlgn="auto" hangingPunct="1">
              <a:spcBef>
                <a:spcPts val="0"/>
              </a:spcBef>
              <a:spcAft>
                <a:spcPts val="0"/>
              </a:spcAft>
              <a:defRPr sz="11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A04283CF-CD84-0846-9B7B-72D728A15E5D}"/>
              </a:ext>
            </a:extLst>
          </p:cNvPr>
          <p:cNvSpPr>
            <a:spLocks noGrp="1"/>
          </p:cNvSpPr>
          <p:nvPr>
            <p:ph type="dt" sz="quarter" idx="1"/>
          </p:nvPr>
        </p:nvSpPr>
        <p:spPr>
          <a:xfrm>
            <a:off x="4143375" y="0"/>
            <a:ext cx="3170238" cy="479425"/>
          </a:xfrm>
          <a:prstGeom prst="rect">
            <a:avLst/>
          </a:prstGeom>
        </p:spPr>
        <p:txBody>
          <a:bodyPr vert="horz" lIns="90913" tIns="45457" rIns="90913" bIns="45457" rtlCol="0"/>
          <a:lstStyle>
            <a:lvl1pPr algn="r" defTabSz="1219170" eaLnBrk="1" fontAlgn="auto" hangingPunct="1">
              <a:spcBef>
                <a:spcPts val="0"/>
              </a:spcBef>
              <a:spcAft>
                <a:spcPts val="0"/>
              </a:spcAft>
              <a:defRPr sz="1100">
                <a:latin typeface="Arial" panose="020B0604020202020204" pitchFamily="34" charset="0"/>
              </a:defRPr>
            </a:lvl1pPr>
          </a:lstStyle>
          <a:p>
            <a:pPr>
              <a:defRPr/>
            </a:pPr>
            <a:fld id="{3701B55D-C24B-5C45-A6D6-FD73B94B01A4}" type="datetimeFigureOut">
              <a:rPr lang="en-US"/>
              <a:pPr>
                <a:defRPr/>
              </a:pPr>
              <a:t>8/25/2026</a:t>
            </a:fld>
            <a:endParaRPr lang="en-US"/>
          </a:p>
        </p:txBody>
      </p:sp>
      <p:sp>
        <p:nvSpPr>
          <p:cNvPr id="4" name="Footer Placeholder 3">
            <a:extLst>
              <a:ext uri="{FF2B5EF4-FFF2-40B4-BE49-F238E27FC236}">
                <a16:creationId xmlns:a16="http://schemas.microsoft.com/office/drawing/2014/main" id="{20EA56ED-9634-664F-B7F3-E4232482D074}"/>
              </a:ext>
            </a:extLst>
          </p:cNvPr>
          <p:cNvSpPr>
            <a:spLocks noGrp="1"/>
          </p:cNvSpPr>
          <p:nvPr>
            <p:ph type="ftr" sz="quarter" idx="2"/>
          </p:nvPr>
        </p:nvSpPr>
        <p:spPr>
          <a:xfrm>
            <a:off x="0" y="9120188"/>
            <a:ext cx="3170238" cy="479425"/>
          </a:xfrm>
          <a:prstGeom prst="rect">
            <a:avLst/>
          </a:prstGeom>
        </p:spPr>
        <p:txBody>
          <a:bodyPr vert="horz" lIns="90913" tIns="45457" rIns="90913" bIns="45457" rtlCol="0" anchor="b"/>
          <a:lstStyle>
            <a:lvl1pPr algn="l" defTabSz="1219170" eaLnBrk="1" fontAlgn="auto" hangingPunct="1">
              <a:spcBef>
                <a:spcPts val="0"/>
              </a:spcBef>
              <a:spcAft>
                <a:spcPts val="0"/>
              </a:spcAft>
              <a:defRPr sz="1100">
                <a:latin typeface="Arial" panose="020B0604020202020204"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BA04C74C-E2ED-6A46-9963-E9155C84AA97}"/>
              </a:ext>
            </a:extLst>
          </p:cNvPr>
          <p:cNvSpPr>
            <a:spLocks noGrp="1"/>
          </p:cNvSpPr>
          <p:nvPr>
            <p:ph type="sldNum" sz="quarter" idx="3"/>
          </p:nvPr>
        </p:nvSpPr>
        <p:spPr>
          <a:xfrm>
            <a:off x="4143375" y="9120188"/>
            <a:ext cx="3170238" cy="479425"/>
          </a:xfrm>
          <a:prstGeom prst="rect">
            <a:avLst/>
          </a:prstGeom>
        </p:spPr>
        <p:txBody>
          <a:bodyPr vert="horz" wrap="square" lIns="90913" tIns="45457" rIns="90913" bIns="45457" numCol="1" anchor="b" anchorCtr="0" compatLnSpc="1">
            <a:prstTxWarp prst="textNoShape">
              <a:avLst/>
            </a:prstTxWarp>
          </a:bodyPr>
          <a:lstStyle>
            <a:lvl1pPr algn="r" eaLnBrk="1" hangingPunct="1">
              <a:defRPr sz="1100">
                <a:latin typeface="Arial" panose="020B0604020202020204" pitchFamily="34" charset="0"/>
              </a:defRPr>
            </a:lvl1pPr>
          </a:lstStyle>
          <a:p>
            <a:fld id="{15287BB5-F48A-5A47-BFCB-55999ADABB30}"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B17247-9B92-614B-9416-4CFB32EAC51F}"/>
              </a:ext>
            </a:extLst>
          </p:cNvPr>
          <p:cNvSpPr>
            <a:spLocks noGrp="1"/>
          </p:cNvSpPr>
          <p:nvPr>
            <p:ph type="hdr" sz="quarter"/>
          </p:nvPr>
        </p:nvSpPr>
        <p:spPr>
          <a:xfrm>
            <a:off x="0" y="0"/>
            <a:ext cx="3170238" cy="479425"/>
          </a:xfrm>
          <a:prstGeom prst="rect">
            <a:avLst/>
          </a:prstGeom>
        </p:spPr>
        <p:txBody>
          <a:bodyPr vert="horz" lIns="98478" tIns="49238" rIns="98478" bIns="49238" rtlCol="0"/>
          <a:lstStyle>
            <a:lvl1pPr algn="l" defTabSz="1219170"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B73C338F-89B7-F54F-B5DE-9A06FA8993E6}"/>
              </a:ext>
            </a:extLst>
          </p:cNvPr>
          <p:cNvSpPr>
            <a:spLocks noGrp="1"/>
          </p:cNvSpPr>
          <p:nvPr>
            <p:ph type="dt" idx="1"/>
          </p:nvPr>
        </p:nvSpPr>
        <p:spPr>
          <a:xfrm>
            <a:off x="4143375" y="0"/>
            <a:ext cx="3170238" cy="479425"/>
          </a:xfrm>
          <a:prstGeom prst="rect">
            <a:avLst/>
          </a:prstGeom>
        </p:spPr>
        <p:txBody>
          <a:bodyPr vert="horz" lIns="98478" tIns="49238" rIns="98478" bIns="49238" rtlCol="0"/>
          <a:lstStyle>
            <a:lvl1pPr algn="r" defTabSz="1219170" eaLnBrk="1" fontAlgn="auto" hangingPunct="1">
              <a:spcBef>
                <a:spcPts val="0"/>
              </a:spcBef>
              <a:spcAft>
                <a:spcPts val="0"/>
              </a:spcAft>
              <a:defRPr sz="1200">
                <a:latin typeface="Arial" panose="020B0604020202020204" pitchFamily="34" charset="0"/>
              </a:defRPr>
            </a:lvl1pPr>
          </a:lstStyle>
          <a:p>
            <a:pPr>
              <a:defRPr/>
            </a:pPr>
            <a:fld id="{75E68400-414B-A747-9309-C06D610C4082}" type="datetimeFigureOut">
              <a:rPr lang="en-US"/>
              <a:pPr>
                <a:defRPr/>
              </a:pPr>
              <a:t>8/25/2026</a:t>
            </a:fld>
            <a:endParaRPr lang="en-US"/>
          </a:p>
        </p:txBody>
      </p:sp>
      <p:sp>
        <p:nvSpPr>
          <p:cNvPr id="4" name="Slide Image Placeholder 3">
            <a:extLst>
              <a:ext uri="{FF2B5EF4-FFF2-40B4-BE49-F238E27FC236}">
                <a16:creationId xmlns:a16="http://schemas.microsoft.com/office/drawing/2014/main" id="{2D4870D7-CC13-114F-85A9-8291F8C7B61F}"/>
              </a:ext>
            </a:extLst>
          </p:cNvPr>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pPr lvl="0"/>
            <a:endParaRPr lang="en-GB" noProof="0"/>
          </a:p>
        </p:txBody>
      </p:sp>
      <p:sp>
        <p:nvSpPr>
          <p:cNvPr id="5" name="Notes Placeholder 4">
            <a:extLst>
              <a:ext uri="{FF2B5EF4-FFF2-40B4-BE49-F238E27FC236}">
                <a16:creationId xmlns:a16="http://schemas.microsoft.com/office/drawing/2014/main" id="{D2A6F606-B997-3F41-8297-01A115577962}"/>
              </a:ext>
            </a:extLst>
          </p:cNvPr>
          <p:cNvSpPr>
            <a:spLocks noGrp="1"/>
          </p:cNvSpPr>
          <p:nvPr>
            <p:ph type="body" sz="quarter" idx="3"/>
          </p:nvPr>
        </p:nvSpPr>
        <p:spPr>
          <a:xfrm>
            <a:off x="731838" y="4560888"/>
            <a:ext cx="5851525" cy="4319587"/>
          </a:xfrm>
          <a:prstGeom prst="rect">
            <a:avLst/>
          </a:prstGeom>
        </p:spPr>
        <p:txBody>
          <a:bodyPr vert="horz" lIns="98478" tIns="49238" rIns="98478" bIns="4923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97BE117-6D25-8345-8818-57BB1553B242}"/>
              </a:ext>
            </a:extLst>
          </p:cNvPr>
          <p:cNvSpPr>
            <a:spLocks noGrp="1"/>
          </p:cNvSpPr>
          <p:nvPr>
            <p:ph type="ftr" sz="quarter" idx="4"/>
          </p:nvPr>
        </p:nvSpPr>
        <p:spPr>
          <a:xfrm>
            <a:off x="0" y="9120188"/>
            <a:ext cx="3170238" cy="479425"/>
          </a:xfrm>
          <a:prstGeom prst="rect">
            <a:avLst/>
          </a:prstGeom>
        </p:spPr>
        <p:txBody>
          <a:bodyPr vert="horz" lIns="98478" tIns="49238" rIns="98478" bIns="49238" rtlCol="0" anchor="b"/>
          <a:lstStyle>
            <a:lvl1pPr algn="l" defTabSz="1219170"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6E93700D-10FE-5C48-BB27-2155FF13D6CA}"/>
              </a:ext>
            </a:extLst>
          </p:cNvPr>
          <p:cNvSpPr>
            <a:spLocks noGrp="1"/>
          </p:cNvSpPr>
          <p:nvPr>
            <p:ph type="sldNum" sz="quarter" idx="5"/>
          </p:nvPr>
        </p:nvSpPr>
        <p:spPr>
          <a:xfrm>
            <a:off x="4143375" y="9120188"/>
            <a:ext cx="3170238" cy="479425"/>
          </a:xfrm>
          <a:prstGeom prst="rect">
            <a:avLst/>
          </a:prstGeom>
        </p:spPr>
        <p:txBody>
          <a:bodyPr vert="horz" wrap="square" lIns="98478" tIns="49238" rIns="98478" bIns="49238" numCol="1" anchor="b" anchorCtr="0" compatLnSpc="1">
            <a:prstTxWarp prst="textNoShape">
              <a:avLst/>
            </a:prstTxWarp>
          </a:bodyPr>
          <a:lstStyle>
            <a:lvl1pPr algn="r" eaLnBrk="1" hangingPunct="1">
              <a:defRPr sz="1200">
                <a:latin typeface="Arial" panose="020B0604020202020204" pitchFamily="34" charset="0"/>
              </a:defRPr>
            </a:lvl1pPr>
          </a:lstStyle>
          <a:p>
            <a:fld id="{371E02C2-78C6-AA4E-B6D7-EAA414116B86}"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1pPr>
    <a:lvl2pPr marL="6080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2pPr>
    <a:lvl3pPr marL="12176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3pPr>
    <a:lvl4pPr marL="18272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4pPr>
    <a:lvl5pPr marL="24368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6CB3C-989C-02C1-29DC-16B0A81A6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F6CF6-ADA6-4EB3-696A-6E7C2F4B50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0CD11-2039-2278-8471-904AC98648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3E8EB0-116A-B607-0BE8-21AC26F89AFD}"/>
              </a:ext>
            </a:extLst>
          </p:cNvPr>
          <p:cNvSpPr>
            <a:spLocks noGrp="1"/>
          </p:cNvSpPr>
          <p:nvPr>
            <p:ph type="sldNum" sz="quarter" idx="5"/>
          </p:nvPr>
        </p:nvSpPr>
        <p:spPr/>
        <p:txBody>
          <a:bodyPr/>
          <a:lstStyle/>
          <a:p>
            <a:pPr marL="0" marR="0" lvl="0" indent="0" algn="r" defTabSz="1217613" rtl="0" eaLnBrk="1" fontAlgn="base" latinLnBrk="0" hangingPunct="1">
              <a:lnSpc>
                <a:spcPct val="100000"/>
              </a:lnSpc>
              <a:spcBef>
                <a:spcPct val="0"/>
              </a:spcBef>
              <a:spcAft>
                <a:spcPct val="0"/>
              </a:spcAft>
              <a:buClrTx/>
              <a:buSzTx/>
              <a:buFontTx/>
              <a:buNone/>
              <a:tabLst/>
              <a:defRPr/>
            </a:pPr>
            <a:fld id="{371E02C2-78C6-AA4E-B6D7-EAA414116B8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7613"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2336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C14FD-96EF-D4CA-FCCE-F353555E2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D42BE-D235-1AD0-FE94-7BBB629F1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8B6BDD-7191-CD15-5396-EEA3869619C4}"/>
              </a:ext>
            </a:extLst>
          </p:cNvPr>
          <p:cNvSpPr>
            <a:spLocks noGrp="1"/>
          </p:cNvSpPr>
          <p:nvPr>
            <p:ph type="body" idx="1"/>
          </p:nvPr>
        </p:nvSpPr>
        <p:spPr/>
        <p:txBody>
          <a:bodyPr/>
          <a:lstStyle/>
          <a:p>
            <a:pPr rtl="0" fontAlgn="ctr"/>
            <a:r>
              <a:rPr lang="en-US" sz="1600" b="1" kern="1200">
                <a:solidFill>
                  <a:schemeClr val="tx1"/>
                </a:solidFill>
                <a:effectLst/>
                <a:latin typeface="Arial" panose="020B0604020202020204" pitchFamily="34" charset="0"/>
                <a:ea typeface="+mn-ea"/>
                <a:cs typeface="+mn-cs"/>
              </a:rPr>
              <a:t>Context:</a:t>
            </a:r>
            <a:r>
              <a:rPr lang="en-US" sz="1600" kern="1200">
                <a:solidFill>
                  <a:schemeClr val="tx1"/>
                </a:solidFill>
                <a:effectLst/>
                <a:latin typeface="Arial" panose="020B0604020202020204" pitchFamily="34" charset="0"/>
                <a:ea typeface="+mn-ea"/>
                <a:cs typeface="+mn-cs"/>
              </a:rPr>
              <a:t> Agentic automation is rising rapidly. Organizations are making it a high priority and software vendors adding agentic functionality to all types of tools.</a:t>
            </a:r>
          </a:p>
          <a:p>
            <a:pPr rtl="0" fontAlgn="ctr"/>
            <a:r>
              <a:rPr lang="en-US" sz="1600" b="1" kern="1200">
                <a:solidFill>
                  <a:schemeClr val="tx1"/>
                </a:solidFill>
                <a:effectLst/>
                <a:latin typeface="Arial" panose="020B0604020202020204" pitchFamily="34" charset="0"/>
                <a:ea typeface="+mn-ea"/>
                <a:cs typeface="+mn-cs"/>
              </a:rPr>
              <a:t>Source: </a:t>
            </a:r>
            <a:r>
              <a:rPr lang="en-US" sz="1600" kern="1200">
                <a:solidFill>
                  <a:schemeClr val="tx1"/>
                </a:solidFill>
                <a:effectLst/>
                <a:latin typeface="Arial" panose="020B0604020202020204" pitchFamily="34" charset="0"/>
                <a:ea typeface="+mn-ea"/>
                <a:cs typeface="+mn-cs"/>
              </a:rPr>
              <a:t>Gartner, Inc., “Gartner predicts over 40% of agentic AI projects will be canceled by end of 2027.”</a:t>
            </a:r>
          </a:p>
          <a:p>
            <a:pPr marL="0" marR="0" lvl="0" indent="0" algn="l" defTabSz="1217613" rtl="0" eaLnBrk="0" fontAlgn="base" latinLnBrk="0" hangingPunct="0">
              <a:lnSpc>
                <a:spcPct val="100000"/>
              </a:lnSpc>
              <a:spcBef>
                <a:spcPct val="30000"/>
              </a:spcBef>
              <a:spcAft>
                <a:spcPct val="0"/>
              </a:spcAft>
              <a:buClrTx/>
              <a:buSzTx/>
              <a:buFontTx/>
              <a:buNone/>
              <a:tabLst/>
              <a:defRPr/>
            </a:pPr>
            <a:endParaRPr lang="en-US" sz="1600" kern="1200">
              <a:solidFill>
                <a:schemeClr val="tx1"/>
              </a:solidFill>
              <a:effectLst/>
              <a:latin typeface="Arial" panose="020B0604020202020204" pitchFamily="34" charset="0"/>
              <a:ea typeface="+mn-ea"/>
              <a:cs typeface="+mn-cs"/>
            </a:endParaRPr>
          </a:p>
          <a:p>
            <a:endParaRPr lang="en-US"/>
          </a:p>
        </p:txBody>
      </p:sp>
      <p:sp>
        <p:nvSpPr>
          <p:cNvPr id="4" name="Slide Number Placeholder 3">
            <a:extLst>
              <a:ext uri="{FF2B5EF4-FFF2-40B4-BE49-F238E27FC236}">
                <a16:creationId xmlns:a16="http://schemas.microsoft.com/office/drawing/2014/main" id="{46E57CAB-CC4F-236A-E9D2-C183C4C25A24}"/>
              </a:ext>
            </a:extLst>
          </p:cNvPr>
          <p:cNvSpPr>
            <a:spLocks noGrp="1"/>
          </p:cNvSpPr>
          <p:nvPr>
            <p:ph type="sldNum" sz="quarter" idx="5"/>
          </p:nvPr>
        </p:nvSpPr>
        <p:spPr/>
        <p:txBody>
          <a:bodyPr/>
          <a:lstStyle/>
          <a:p>
            <a:fld id="{371E02C2-78C6-AA4E-B6D7-EAA414116B86}" type="slidenum">
              <a:rPr lang="en-US" altLang="en-US" smtClean="0"/>
              <a:pPr/>
              <a:t>9</a:t>
            </a:fld>
            <a:endParaRPr lang="en-US" altLang="en-US"/>
          </a:p>
        </p:txBody>
      </p:sp>
    </p:spTree>
    <p:extLst>
      <p:ext uri="{BB962C8B-B14F-4D97-AF65-F5344CB8AC3E}">
        <p14:creationId xmlns:p14="http://schemas.microsoft.com/office/powerpoint/2010/main" val="1548260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C3F9B-3CC6-2C84-6223-BBF9810ED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56C7E-17EA-B9AA-B3FF-AF9BD0670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C283C3-D55A-2FFF-9133-33D96526F723}"/>
              </a:ext>
            </a:extLst>
          </p:cNvPr>
          <p:cNvSpPr>
            <a:spLocks noGrp="1"/>
          </p:cNvSpPr>
          <p:nvPr>
            <p:ph type="body" idx="1"/>
          </p:nvPr>
        </p:nvSpPr>
        <p:spPr/>
        <p:txBody>
          <a:bodyPr/>
          <a:lstStyle/>
          <a:p>
            <a:pPr marL="0" marR="0" lvl="0" indent="0" algn="l" defTabSz="1217613" rtl="0" eaLnBrk="0" fontAlgn="base" latinLnBrk="0" hangingPunct="0">
              <a:lnSpc>
                <a:spcPct val="100000"/>
              </a:lnSpc>
              <a:spcBef>
                <a:spcPct val="30000"/>
              </a:spcBef>
              <a:spcAft>
                <a:spcPct val="0"/>
              </a:spcAft>
              <a:buClrTx/>
              <a:buSzTx/>
              <a:buFontTx/>
              <a:buNone/>
              <a:tabLst/>
              <a:defRPr/>
            </a:pPr>
            <a:r>
              <a:rPr lang="en-US" sz="1600" kern="1200">
                <a:solidFill>
                  <a:schemeClr val="tx1"/>
                </a:solidFill>
                <a:effectLst/>
                <a:latin typeface="Arial" panose="020B0604020202020204" pitchFamily="34" charset="0"/>
                <a:ea typeface="+mn-ea"/>
                <a:cs typeface="+mn-cs"/>
              </a:rPr>
              <a:t>Enterprises are facing a wake-up call in the economics of AI as rapid increases in AI usage—particularly from agentic AI workloads—outpace reductions in inference costs, resulting in soaring operational expenses.</a:t>
            </a:r>
          </a:p>
          <a:p>
            <a:pPr marL="0" marR="0" lvl="0" indent="0" algn="l" defTabSz="1217613" rtl="0" eaLnBrk="0" fontAlgn="base" latinLnBrk="0" hangingPunct="0">
              <a:lnSpc>
                <a:spcPct val="100000"/>
              </a:lnSpc>
              <a:spcBef>
                <a:spcPct val="30000"/>
              </a:spcBef>
              <a:spcAft>
                <a:spcPct val="0"/>
              </a:spcAft>
              <a:buClrTx/>
              <a:buSzTx/>
              <a:buFontTx/>
              <a:buNone/>
              <a:tabLst/>
              <a:defRPr/>
            </a:pPr>
            <a:endParaRPr lang="en-US" sz="1600" kern="1200">
              <a:solidFill>
                <a:schemeClr val="tx1"/>
              </a:solidFill>
              <a:effectLst/>
              <a:latin typeface="Arial" panose="020B0604020202020204" pitchFamily="34" charset="0"/>
              <a:ea typeface="+mn-ea"/>
              <a:cs typeface="+mn-cs"/>
            </a:endParaRPr>
          </a:p>
          <a:p>
            <a:pPr marL="0" marR="0" lvl="0" indent="0" algn="l" defTabSz="1217613" rtl="0" eaLnBrk="0" fontAlgn="base" latinLnBrk="0" hangingPunct="0">
              <a:lnSpc>
                <a:spcPct val="100000"/>
              </a:lnSpc>
              <a:spcBef>
                <a:spcPct val="30000"/>
              </a:spcBef>
              <a:spcAft>
                <a:spcPct val="0"/>
              </a:spcAft>
              <a:buClrTx/>
              <a:buSzTx/>
              <a:buFontTx/>
              <a:buNone/>
              <a:tabLst/>
              <a:defRPr/>
            </a:pPr>
            <a:r>
              <a:rPr lang="en-US" sz="1600" kern="1200">
                <a:solidFill>
                  <a:schemeClr val="tx1"/>
                </a:solidFill>
                <a:effectLst/>
                <a:latin typeface="Arial" panose="020B0604020202020204" pitchFamily="34" charset="0"/>
                <a:ea typeface="+mn-ea"/>
                <a:cs typeface="+mn-cs"/>
              </a:rPr>
              <a:t>Source: [1] Stanford Institute for Human-Centered AI, “The 2025 AI index report,” Stanford University, accessed Nov. 12, 2025. [2] Sarah Wang, </a:t>
            </a:r>
            <a:r>
              <a:rPr lang="en-US" sz="1600" kern="1200" err="1">
                <a:solidFill>
                  <a:schemeClr val="tx1"/>
                </a:solidFill>
                <a:effectLst/>
                <a:latin typeface="Arial" panose="020B0604020202020204" pitchFamily="34" charset="0"/>
                <a:ea typeface="+mn-ea"/>
                <a:cs typeface="+mn-cs"/>
              </a:rPr>
              <a:t>Shangda</a:t>
            </a:r>
            <a:r>
              <a:rPr lang="en-US" sz="1600" kern="1200">
                <a:solidFill>
                  <a:schemeClr val="tx1"/>
                </a:solidFill>
                <a:effectLst/>
                <a:latin typeface="Arial" panose="020B0604020202020204" pitchFamily="34" charset="0"/>
                <a:ea typeface="+mn-ea"/>
                <a:cs typeface="+mn-cs"/>
              </a:rPr>
              <a:t> Xu, Justin Kahl, and Tugce Erten, “How 100 enterprise CIOs are building and buying gen AI in 2025,” Andreessen Horowitz, June 10, 2025.</a:t>
            </a:r>
          </a:p>
          <a:p>
            <a:pPr marL="0" marR="0" lvl="0" indent="0" algn="l" defTabSz="1217613" rtl="0" eaLnBrk="0" fontAlgn="base" latinLnBrk="0" hangingPunct="0">
              <a:lnSpc>
                <a:spcPct val="100000"/>
              </a:lnSpc>
              <a:spcBef>
                <a:spcPct val="30000"/>
              </a:spcBef>
              <a:spcAft>
                <a:spcPct val="0"/>
              </a:spcAft>
              <a:buClrTx/>
              <a:buSzTx/>
              <a:buFontTx/>
              <a:buNone/>
              <a:tabLst/>
              <a:defRPr/>
            </a:pPr>
            <a:endParaRPr lang="en-US" sz="1600" kern="1200">
              <a:solidFill>
                <a:schemeClr val="tx1"/>
              </a:solidFill>
              <a:effectLst/>
              <a:latin typeface="Arial" panose="020B0604020202020204" pitchFamily="34" charset="0"/>
              <a:ea typeface="+mn-ea"/>
              <a:cs typeface="+mn-cs"/>
            </a:endParaRPr>
          </a:p>
          <a:p>
            <a:endParaRPr lang="en-US"/>
          </a:p>
        </p:txBody>
      </p:sp>
      <p:sp>
        <p:nvSpPr>
          <p:cNvPr id="4" name="Slide Number Placeholder 3">
            <a:extLst>
              <a:ext uri="{FF2B5EF4-FFF2-40B4-BE49-F238E27FC236}">
                <a16:creationId xmlns:a16="http://schemas.microsoft.com/office/drawing/2014/main" id="{BB8C2735-B636-CBC2-4216-95B3DF9DF378}"/>
              </a:ext>
            </a:extLst>
          </p:cNvPr>
          <p:cNvSpPr>
            <a:spLocks noGrp="1"/>
          </p:cNvSpPr>
          <p:nvPr>
            <p:ph type="sldNum" sz="quarter" idx="5"/>
          </p:nvPr>
        </p:nvSpPr>
        <p:spPr/>
        <p:txBody>
          <a:bodyPr/>
          <a:lstStyle/>
          <a:p>
            <a:fld id="{371E02C2-78C6-AA4E-B6D7-EAA414116B86}" type="slidenum">
              <a:rPr lang="en-US" altLang="en-US" smtClean="0"/>
              <a:pPr/>
              <a:t>11</a:t>
            </a:fld>
            <a:endParaRPr lang="en-US" altLang="en-US"/>
          </a:p>
        </p:txBody>
      </p:sp>
    </p:spTree>
    <p:extLst>
      <p:ext uri="{BB962C8B-B14F-4D97-AF65-F5344CB8AC3E}">
        <p14:creationId xmlns:p14="http://schemas.microsoft.com/office/powerpoint/2010/main" val="2902429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C3F9B-3CC6-2C84-6223-BBF9810ED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56C7E-17EA-B9AA-B3FF-AF9BD0670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C283C3-D55A-2FFF-9133-33D96526F723}"/>
              </a:ext>
            </a:extLst>
          </p:cNvPr>
          <p:cNvSpPr>
            <a:spLocks noGrp="1"/>
          </p:cNvSpPr>
          <p:nvPr>
            <p:ph type="body" idx="1"/>
          </p:nvPr>
        </p:nvSpPr>
        <p:spPr/>
        <p:txBody>
          <a:bodyPr/>
          <a:lstStyle/>
          <a:p>
            <a:pPr marL="0" marR="0" lvl="0" indent="0" algn="l" defTabSz="1217613" rtl="0" eaLnBrk="0" fontAlgn="base" latinLnBrk="0" hangingPunct="0">
              <a:lnSpc>
                <a:spcPct val="100000"/>
              </a:lnSpc>
              <a:spcBef>
                <a:spcPct val="30000"/>
              </a:spcBef>
              <a:spcAft>
                <a:spcPct val="0"/>
              </a:spcAft>
              <a:buClrTx/>
              <a:buSzTx/>
              <a:buFontTx/>
              <a:buNone/>
              <a:tabLst/>
              <a:defRPr/>
            </a:pPr>
            <a:r>
              <a:rPr lang="en-US" sz="1600" kern="1200">
                <a:solidFill>
                  <a:schemeClr val="tx1"/>
                </a:solidFill>
                <a:effectLst/>
                <a:latin typeface="Arial" panose="020B0604020202020204" pitchFamily="34" charset="0"/>
                <a:ea typeface="+mn-ea"/>
                <a:cs typeface="+mn-cs"/>
              </a:rPr>
              <a:t>Enterprises are facing a wake-up call in the economics of AI as rapid increases in AI usage—particularly from agentic AI workloads—outpace reductions in inference costs, resulting in soaring operational expenses.</a:t>
            </a:r>
          </a:p>
          <a:p>
            <a:pPr marL="0" marR="0" lvl="0" indent="0" algn="l" defTabSz="1217613" rtl="0" eaLnBrk="0" fontAlgn="base" latinLnBrk="0" hangingPunct="0">
              <a:lnSpc>
                <a:spcPct val="100000"/>
              </a:lnSpc>
              <a:spcBef>
                <a:spcPct val="30000"/>
              </a:spcBef>
              <a:spcAft>
                <a:spcPct val="0"/>
              </a:spcAft>
              <a:buClrTx/>
              <a:buSzTx/>
              <a:buFontTx/>
              <a:buNone/>
              <a:tabLst/>
              <a:defRPr/>
            </a:pPr>
            <a:endParaRPr lang="en-US" sz="1600" kern="1200">
              <a:solidFill>
                <a:schemeClr val="tx1"/>
              </a:solidFill>
              <a:effectLst/>
              <a:latin typeface="Arial" panose="020B0604020202020204" pitchFamily="34" charset="0"/>
              <a:ea typeface="+mn-ea"/>
              <a:cs typeface="+mn-cs"/>
            </a:endParaRPr>
          </a:p>
          <a:p>
            <a:pPr marL="0" marR="0" lvl="0" indent="0" algn="l" defTabSz="1217613" rtl="0" eaLnBrk="0" fontAlgn="base" latinLnBrk="0" hangingPunct="0">
              <a:lnSpc>
                <a:spcPct val="100000"/>
              </a:lnSpc>
              <a:spcBef>
                <a:spcPct val="30000"/>
              </a:spcBef>
              <a:spcAft>
                <a:spcPct val="0"/>
              </a:spcAft>
              <a:buClrTx/>
              <a:buSzTx/>
              <a:buFontTx/>
              <a:buNone/>
              <a:tabLst/>
              <a:defRPr/>
            </a:pPr>
            <a:r>
              <a:rPr lang="en-US" sz="1600" kern="1200">
                <a:solidFill>
                  <a:schemeClr val="tx1"/>
                </a:solidFill>
                <a:effectLst/>
                <a:latin typeface="Arial" panose="020B0604020202020204" pitchFamily="34" charset="0"/>
                <a:ea typeface="+mn-ea"/>
                <a:cs typeface="+mn-cs"/>
              </a:rPr>
              <a:t>Source: [1] Stanford Institute for Human-Centered AI, “The 2025 AI index report,” Stanford University, accessed Nov. 12, 2025. [2] Sarah Wang, </a:t>
            </a:r>
            <a:r>
              <a:rPr lang="en-US" sz="1600" kern="1200" err="1">
                <a:solidFill>
                  <a:schemeClr val="tx1"/>
                </a:solidFill>
                <a:effectLst/>
                <a:latin typeface="Arial" panose="020B0604020202020204" pitchFamily="34" charset="0"/>
                <a:ea typeface="+mn-ea"/>
                <a:cs typeface="+mn-cs"/>
              </a:rPr>
              <a:t>Shangda</a:t>
            </a:r>
            <a:r>
              <a:rPr lang="en-US" sz="1600" kern="1200">
                <a:solidFill>
                  <a:schemeClr val="tx1"/>
                </a:solidFill>
                <a:effectLst/>
                <a:latin typeface="Arial" panose="020B0604020202020204" pitchFamily="34" charset="0"/>
                <a:ea typeface="+mn-ea"/>
                <a:cs typeface="+mn-cs"/>
              </a:rPr>
              <a:t> Xu, Justin Kahl, and Tugce Erten, “How 100 enterprise CIOs are building and buying gen AI in 2025,” Andreessen Horowitz, June 10, 2025.</a:t>
            </a:r>
          </a:p>
          <a:p>
            <a:pPr marL="0" marR="0" lvl="0" indent="0" algn="l" defTabSz="1217613" rtl="0" eaLnBrk="0" fontAlgn="base" latinLnBrk="0" hangingPunct="0">
              <a:lnSpc>
                <a:spcPct val="100000"/>
              </a:lnSpc>
              <a:spcBef>
                <a:spcPct val="30000"/>
              </a:spcBef>
              <a:spcAft>
                <a:spcPct val="0"/>
              </a:spcAft>
              <a:buClrTx/>
              <a:buSzTx/>
              <a:buFontTx/>
              <a:buNone/>
              <a:tabLst/>
              <a:defRPr/>
            </a:pPr>
            <a:endParaRPr lang="en-US" sz="1600" kern="1200">
              <a:solidFill>
                <a:schemeClr val="tx1"/>
              </a:solidFill>
              <a:effectLst/>
              <a:latin typeface="Arial" panose="020B0604020202020204" pitchFamily="34" charset="0"/>
              <a:ea typeface="+mn-ea"/>
              <a:cs typeface="+mn-cs"/>
            </a:endParaRPr>
          </a:p>
          <a:p>
            <a:endParaRPr lang="en-US"/>
          </a:p>
        </p:txBody>
      </p:sp>
      <p:sp>
        <p:nvSpPr>
          <p:cNvPr id="4" name="Slide Number Placeholder 3">
            <a:extLst>
              <a:ext uri="{FF2B5EF4-FFF2-40B4-BE49-F238E27FC236}">
                <a16:creationId xmlns:a16="http://schemas.microsoft.com/office/drawing/2014/main" id="{BB8C2735-B636-CBC2-4216-95B3DF9DF378}"/>
              </a:ext>
            </a:extLst>
          </p:cNvPr>
          <p:cNvSpPr>
            <a:spLocks noGrp="1"/>
          </p:cNvSpPr>
          <p:nvPr>
            <p:ph type="sldNum" sz="quarter" idx="5"/>
          </p:nvPr>
        </p:nvSpPr>
        <p:spPr/>
        <p:txBody>
          <a:bodyPr/>
          <a:lstStyle/>
          <a:p>
            <a:fld id="{371E02C2-78C6-AA4E-B6D7-EAA414116B86}" type="slidenum">
              <a:rPr lang="en-US" altLang="en-US" smtClean="0"/>
              <a:pPr/>
              <a:t>13</a:t>
            </a:fld>
            <a:endParaRPr lang="en-US" altLang="en-US"/>
          </a:p>
        </p:txBody>
      </p:sp>
    </p:spTree>
    <p:extLst>
      <p:ext uri="{BB962C8B-B14F-4D97-AF65-F5344CB8AC3E}">
        <p14:creationId xmlns:p14="http://schemas.microsoft.com/office/powerpoint/2010/main" val="1560293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3D91-47F0-5F88-D91A-B2E039D91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BC91C-2F59-7EBB-63E4-79BCB4F36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6DDB9-38B1-7EA6-1B43-383BC04A4A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3824FF-5C28-5FE4-610D-558BA3D0F1E6}"/>
              </a:ext>
            </a:extLst>
          </p:cNvPr>
          <p:cNvSpPr>
            <a:spLocks noGrp="1"/>
          </p:cNvSpPr>
          <p:nvPr>
            <p:ph type="sldNum" sz="quarter" idx="5"/>
          </p:nvPr>
        </p:nvSpPr>
        <p:spPr/>
        <p:txBody>
          <a:bodyPr/>
          <a:lstStyle/>
          <a:p>
            <a:fld id="{371E02C2-78C6-AA4E-B6D7-EAA414116B86}" type="slidenum">
              <a:rPr lang="en-US" altLang="en-US" smtClean="0"/>
              <a:pPr/>
              <a:t>14</a:t>
            </a:fld>
            <a:endParaRPr lang="en-US" altLang="en-US"/>
          </a:p>
        </p:txBody>
      </p:sp>
    </p:spTree>
    <p:extLst>
      <p:ext uri="{BB962C8B-B14F-4D97-AF65-F5344CB8AC3E}">
        <p14:creationId xmlns:p14="http://schemas.microsoft.com/office/powerpoint/2010/main" val="3117871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C3F9B-3CC6-2C84-6223-BBF9810ED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56C7E-17EA-B9AA-B3FF-AF9BD0670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C283C3-D55A-2FFF-9133-33D96526F723}"/>
              </a:ext>
            </a:extLst>
          </p:cNvPr>
          <p:cNvSpPr>
            <a:spLocks noGrp="1"/>
          </p:cNvSpPr>
          <p:nvPr>
            <p:ph type="body" idx="1"/>
          </p:nvPr>
        </p:nvSpPr>
        <p:spPr/>
        <p:txBody>
          <a:bodyPr/>
          <a:lstStyle/>
          <a:p>
            <a:pPr marL="0" marR="0" lvl="0" indent="0" algn="l" defTabSz="1217613" rtl="0" eaLnBrk="0" fontAlgn="base" latinLnBrk="0" hangingPunct="0">
              <a:lnSpc>
                <a:spcPct val="100000"/>
              </a:lnSpc>
              <a:spcBef>
                <a:spcPct val="30000"/>
              </a:spcBef>
              <a:spcAft>
                <a:spcPct val="0"/>
              </a:spcAft>
              <a:buClrTx/>
              <a:buSzTx/>
              <a:buFontTx/>
              <a:buNone/>
              <a:tabLst/>
              <a:defRPr/>
            </a:pPr>
            <a:r>
              <a:rPr lang="en-US" sz="1600" kern="1200">
                <a:solidFill>
                  <a:schemeClr val="tx1"/>
                </a:solidFill>
                <a:effectLst/>
                <a:latin typeface="Arial" panose="020B0604020202020204" pitchFamily="34" charset="0"/>
                <a:ea typeface="+mn-ea"/>
                <a:cs typeface="+mn-cs"/>
              </a:rPr>
              <a:t>Enterprises are facing a wake-up call in the economics of AI as rapid increases in AI usage—particularly from agentic AI workloads—outpace reductions in inference costs, resulting in soaring operational expenses.</a:t>
            </a:r>
          </a:p>
          <a:p>
            <a:pPr marL="0" marR="0" lvl="0" indent="0" algn="l" defTabSz="1217613" rtl="0" eaLnBrk="0" fontAlgn="base" latinLnBrk="0" hangingPunct="0">
              <a:lnSpc>
                <a:spcPct val="100000"/>
              </a:lnSpc>
              <a:spcBef>
                <a:spcPct val="30000"/>
              </a:spcBef>
              <a:spcAft>
                <a:spcPct val="0"/>
              </a:spcAft>
              <a:buClrTx/>
              <a:buSzTx/>
              <a:buFontTx/>
              <a:buNone/>
              <a:tabLst/>
              <a:defRPr/>
            </a:pPr>
            <a:endParaRPr lang="en-US" sz="1600" kern="1200">
              <a:solidFill>
                <a:schemeClr val="tx1"/>
              </a:solidFill>
              <a:effectLst/>
              <a:latin typeface="Arial" panose="020B0604020202020204" pitchFamily="34" charset="0"/>
              <a:ea typeface="+mn-ea"/>
              <a:cs typeface="+mn-cs"/>
            </a:endParaRPr>
          </a:p>
          <a:p>
            <a:pPr marL="0" marR="0" lvl="0" indent="0" algn="l" defTabSz="1217613" rtl="0" eaLnBrk="0" fontAlgn="base" latinLnBrk="0" hangingPunct="0">
              <a:lnSpc>
                <a:spcPct val="100000"/>
              </a:lnSpc>
              <a:spcBef>
                <a:spcPct val="30000"/>
              </a:spcBef>
              <a:spcAft>
                <a:spcPct val="0"/>
              </a:spcAft>
              <a:buClrTx/>
              <a:buSzTx/>
              <a:buFontTx/>
              <a:buNone/>
              <a:tabLst/>
              <a:defRPr/>
            </a:pPr>
            <a:r>
              <a:rPr lang="en-US" sz="1600" kern="1200">
                <a:solidFill>
                  <a:schemeClr val="tx1"/>
                </a:solidFill>
                <a:effectLst/>
                <a:latin typeface="Arial" panose="020B0604020202020204" pitchFamily="34" charset="0"/>
                <a:ea typeface="+mn-ea"/>
                <a:cs typeface="+mn-cs"/>
              </a:rPr>
              <a:t>Source: [1] Stanford Institute for Human-Centered AI, “The 2025 AI index report,” Stanford University, accessed Nov. 12, 2025. [2] Sarah Wang, </a:t>
            </a:r>
            <a:r>
              <a:rPr lang="en-US" sz="1600" kern="1200" err="1">
                <a:solidFill>
                  <a:schemeClr val="tx1"/>
                </a:solidFill>
                <a:effectLst/>
                <a:latin typeface="Arial" panose="020B0604020202020204" pitchFamily="34" charset="0"/>
                <a:ea typeface="+mn-ea"/>
                <a:cs typeface="+mn-cs"/>
              </a:rPr>
              <a:t>Shangda</a:t>
            </a:r>
            <a:r>
              <a:rPr lang="en-US" sz="1600" kern="1200">
                <a:solidFill>
                  <a:schemeClr val="tx1"/>
                </a:solidFill>
                <a:effectLst/>
                <a:latin typeface="Arial" panose="020B0604020202020204" pitchFamily="34" charset="0"/>
                <a:ea typeface="+mn-ea"/>
                <a:cs typeface="+mn-cs"/>
              </a:rPr>
              <a:t> Xu, Justin Kahl, and Tugce Erten, “How 100 enterprise CIOs are building and buying gen AI in 2025,” Andreessen Horowitz, June 10, 2025.</a:t>
            </a:r>
          </a:p>
          <a:p>
            <a:pPr marL="0" marR="0" lvl="0" indent="0" algn="l" defTabSz="1217613" rtl="0" eaLnBrk="0" fontAlgn="base" latinLnBrk="0" hangingPunct="0">
              <a:lnSpc>
                <a:spcPct val="100000"/>
              </a:lnSpc>
              <a:spcBef>
                <a:spcPct val="30000"/>
              </a:spcBef>
              <a:spcAft>
                <a:spcPct val="0"/>
              </a:spcAft>
              <a:buClrTx/>
              <a:buSzTx/>
              <a:buFontTx/>
              <a:buNone/>
              <a:tabLst/>
              <a:defRPr/>
            </a:pPr>
            <a:endParaRPr lang="en-US" sz="1600" kern="1200">
              <a:solidFill>
                <a:schemeClr val="tx1"/>
              </a:solidFill>
              <a:effectLst/>
              <a:latin typeface="Arial" panose="020B0604020202020204" pitchFamily="34" charset="0"/>
              <a:ea typeface="+mn-ea"/>
              <a:cs typeface="+mn-cs"/>
            </a:endParaRPr>
          </a:p>
          <a:p>
            <a:endParaRPr lang="en-US"/>
          </a:p>
        </p:txBody>
      </p:sp>
      <p:sp>
        <p:nvSpPr>
          <p:cNvPr id="4" name="Slide Number Placeholder 3">
            <a:extLst>
              <a:ext uri="{FF2B5EF4-FFF2-40B4-BE49-F238E27FC236}">
                <a16:creationId xmlns:a16="http://schemas.microsoft.com/office/drawing/2014/main" id="{BB8C2735-B636-CBC2-4216-95B3DF9DF378}"/>
              </a:ext>
            </a:extLst>
          </p:cNvPr>
          <p:cNvSpPr>
            <a:spLocks noGrp="1"/>
          </p:cNvSpPr>
          <p:nvPr>
            <p:ph type="sldNum" sz="quarter" idx="5"/>
          </p:nvPr>
        </p:nvSpPr>
        <p:spPr/>
        <p:txBody>
          <a:bodyPr/>
          <a:lstStyle/>
          <a:p>
            <a:fld id="{371E02C2-78C6-AA4E-B6D7-EAA414116B86}" type="slidenum">
              <a:rPr lang="en-US" altLang="en-US" smtClean="0"/>
              <a:pPr/>
              <a:t>15</a:t>
            </a:fld>
            <a:endParaRPr lang="en-US" altLang="en-US"/>
          </a:p>
        </p:txBody>
      </p:sp>
    </p:spTree>
    <p:extLst>
      <p:ext uri="{BB962C8B-B14F-4D97-AF65-F5344CB8AC3E}">
        <p14:creationId xmlns:p14="http://schemas.microsoft.com/office/powerpoint/2010/main" val="36676395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23.sv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tatic">
    <p:bg bwMode="gray">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0F9FDF-4D36-A253-9E2E-1CDB242E50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35859"/>
            <a:ext cx="12192000" cy="6929718"/>
          </a:xfrm>
          <a:prstGeom prst="rect">
            <a:avLst/>
          </a:prstGeom>
        </p:spPr>
      </p:pic>
      <p:sp>
        <p:nvSpPr>
          <p:cNvPr id="10" name="Text Placeholder 6">
            <a:extLst>
              <a:ext uri="{FF2B5EF4-FFF2-40B4-BE49-F238E27FC236}">
                <a16:creationId xmlns:a16="http://schemas.microsoft.com/office/drawing/2014/main" id="{B117795A-DF2B-0D75-6791-2D08B6FFD75D}"/>
              </a:ext>
            </a:extLst>
          </p:cNvPr>
          <p:cNvSpPr>
            <a:spLocks noGrp="1"/>
          </p:cNvSpPr>
          <p:nvPr>
            <p:ph type="body" sz="quarter" idx="11" hasCustomPrompt="1"/>
          </p:nvPr>
        </p:nvSpPr>
        <p:spPr>
          <a:xfrm>
            <a:off x="595383" y="5747657"/>
            <a:ext cx="3817591" cy="601897"/>
          </a:xfrm>
        </p:spPr>
        <p:txBody>
          <a:bodyPr/>
          <a:lstStyle>
            <a:lvl1pPr marL="0" marR="0" indent="0" algn="l" defTabSz="914400" rtl="0" eaLnBrk="1" fontAlgn="base" latinLnBrk="0" hangingPunct="1">
              <a:lnSpc>
                <a:spcPct val="100000"/>
              </a:lnSpc>
              <a:spcBef>
                <a:spcPct val="0"/>
              </a:spcBef>
              <a:spcAft>
                <a:spcPts val="1200"/>
              </a:spcAft>
              <a:buClrTx/>
              <a:buSzPct val="100000"/>
              <a:buFont typeface="Arial" panose="020B0604020202020204" pitchFamily="34" charset="0"/>
              <a:buNone/>
              <a:tabLst/>
              <a:defRPr lang="en-US" b="1" i="1" smtClean="0">
                <a:solidFill>
                  <a:schemeClr val="bg1"/>
                </a:solidFill>
                <a:effectLst/>
                <a:latin typeface="STIX Two Math" panose="02020603050405020304" pitchFamily="18" charset="0"/>
                <a:ea typeface="STIX Two Math" panose="02020603050405020304" pitchFamily="18" charset="0"/>
                <a:cs typeface="STIX Two Math" panose="02020603050405020304" pitchFamily="18" charset="0"/>
              </a:defRPr>
            </a:lvl1pPr>
          </a:lstStyle>
          <a:p>
            <a:r>
              <a:rPr lang="en-US"/>
              <a:t>Subhead</a:t>
            </a:r>
          </a:p>
        </p:txBody>
      </p:sp>
      <p:pic>
        <p:nvPicPr>
          <p:cNvPr id="12" name="Picture 11">
            <a:extLst>
              <a:ext uri="{FF2B5EF4-FFF2-40B4-BE49-F238E27FC236}">
                <a16:creationId xmlns:a16="http://schemas.microsoft.com/office/drawing/2014/main" id="{71F811C8-11DD-AF75-95C3-E29B144DF205}"/>
              </a:ext>
            </a:extLst>
          </p:cNvPr>
          <p:cNvPicPr>
            <a:picLocks noChangeAspect="1"/>
          </p:cNvPicPr>
          <p:nvPr userDrawn="1"/>
        </p:nvPicPr>
        <p:blipFill>
          <a:blip r:embed="rId4"/>
          <a:stretch>
            <a:fillRect/>
          </a:stretch>
        </p:blipFill>
        <p:spPr>
          <a:xfrm>
            <a:off x="587128" y="2894442"/>
            <a:ext cx="2695575" cy="2505300"/>
          </a:xfrm>
          <a:prstGeom prst="rect">
            <a:avLst/>
          </a:prstGeom>
        </p:spPr>
      </p:pic>
      <p:sp>
        <p:nvSpPr>
          <p:cNvPr id="14" name="TextBox 13">
            <a:extLst>
              <a:ext uri="{FF2B5EF4-FFF2-40B4-BE49-F238E27FC236}">
                <a16:creationId xmlns:a16="http://schemas.microsoft.com/office/drawing/2014/main" id="{CAF71B19-1443-EE9E-7A02-9AD925E5E7C0}"/>
              </a:ext>
            </a:extLst>
          </p:cNvPr>
          <p:cNvSpPr txBox="1"/>
          <p:nvPr userDrawn="1"/>
        </p:nvSpPr>
        <p:spPr bwMode="gray">
          <a:xfrm>
            <a:off x="-1290918" y="5593976"/>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99B5A99E-B39F-1301-E032-D140A3968FB9}"/>
              </a:ext>
            </a:extLst>
          </p:cNvPr>
          <p:cNvSpPr txBox="1"/>
          <p:nvPr userDrawn="1"/>
        </p:nvSpPr>
        <p:spPr bwMode="gray">
          <a:xfrm>
            <a:off x="-1075765" y="4428565"/>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DF8BA2FB-48E0-6D23-5C7C-434E3FD1C20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57808" y="124239"/>
            <a:ext cx="2435088" cy="1147970"/>
          </a:xfrm>
          <a:prstGeom prst="rect">
            <a:avLst/>
          </a:prstGeom>
        </p:spPr>
      </p:pic>
    </p:spTree>
    <p:extLst>
      <p:ext uri="{BB962C8B-B14F-4D97-AF65-F5344CB8AC3E}">
        <p14:creationId xmlns:p14="http://schemas.microsoft.com/office/powerpoint/2010/main" val="266174787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ExT Without Title -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36784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keaways">
    <p:bg>
      <p:bgPr>
        <a:blipFill dpi="0" rotWithShape="1">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6FD48F9-0B47-0260-BACF-3048E1B1E9DD}"/>
              </a:ext>
            </a:extLst>
          </p:cNvPr>
          <p:cNvSpPr/>
          <p:nvPr userDrawn="1"/>
        </p:nvSpPr>
        <p:spPr bwMode="gray">
          <a:xfrm>
            <a:off x="9184765" y="0"/>
            <a:ext cx="3007235" cy="6858000"/>
          </a:xfrm>
          <a:prstGeom prst="rect">
            <a:avLst/>
          </a:prstGeom>
          <a:solidFill>
            <a:schemeClr val="tx1">
              <a:alpha val="75000"/>
            </a:schemeClr>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69730334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1_Interaction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606DD46-7F5E-A52F-5C1D-FE7A8DFE60AE}"/>
              </a:ext>
            </a:extLst>
          </p:cNvPr>
          <p:cNvSpPr/>
          <p:nvPr userDrawn="1"/>
        </p:nvSpPr>
        <p:spPr bwMode="gray">
          <a:xfrm>
            <a:off x="0" y="0"/>
            <a:ext cx="4679576" cy="6858000"/>
          </a:xfrm>
          <a:prstGeom prst="rect">
            <a:avLst/>
          </a:prstGeom>
          <a:gradFill>
            <a:gsLst>
              <a:gs pos="0">
                <a:srgbClr val="00ABAB">
                  <a:alpha val="43392"/>
                </a:srgbClr>
              </a:gs>
              <a:gs pos="64000">
                <a:srgbClr val="00ABAB">
                  <a:alpha val="0"/>
                </a:srgbClr>
              </a:gs>
            </a:gsLst>
            <a:lin ang="1800000" scaled="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95258151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2-Info_Titl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C8592C-E8AD-ED9F-2907-3116DA49DBC0}"/>
              </a:ext>
            </a:extLst>
          </p:cNvPr>
          <p:cNvSpPr/>
          <p:nvPr userDrawn="1"/>
        </p:nvSpPr>
        <p:spPr bwMode="gray">
          <a:xfrm>
            <a:off x="0" y="0"/>
            <a:ext cx="4679576" cy="6858000"/>
          </a:xfrm>
          <a:prstGeom prst="rect">
            <a:avLst/>
          </a:prstGeom>
          <a:gradFill>
            <a:gsLst>
              <a:gs pos="0">
                <a:srgbClr val="4AD90D">
                  <a:alpha val="36000"/>
                </a:srgbClr>
              </a:gs>
              <a:gs pos="38000">
                <a:srgbClr val="4AD90D">
                  <a:alpha val="0"/>
                </a:srgbClr>
              </a:gs>
            </a:gsLst>
            <a:lin ang="1800000" scaled="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4" name="Rectangle 3">
            <a:extLst>
              <a:ext uri="{FF2B5EF4-FFF2-40B4-BE49-F238E27FC236}">
                <a16:creationId xmlns:a16="http://schemas.microsoft.com/office/drawing/2014/main" id="{1EBFC447-AD07-3DDE-856F-0A9B98762B64}"/>
              </a:ext>
            </a:extLst>
          </p:cNvPr>
          <p:cNvSpPr/>
          <p:nvPr userDrawn="1"/>
        </p:nvSpPr>
        <p:spPr bwMode="gray">
          <a:xfrm>
            <a:off x="0" y="0"/>
            <a:ext cx="4679576" cy="6858000"/>
          </a:xfrm>
          <a:prstGeom prst="rect">
            <a:avLst/>
          </a:prstGeom>
          <a:gradFill>
            <a:gsLst>
              <a:gs pos="0">
                <a:srgbClr val="1F4C69">
                  <a:alpha val="70588"/>
                </a:srgbClr>
              </a:gs>
              <a:gs pos="67000">
                <a:srgbClr val="1F4C69">
                  <a:alpha val="0"/>
                </a:srgbClr>
              </a:gs>
            </a:gsLst>
            <a:lin ang="1800000" scaled="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06863527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3-Comp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6155BF-3BCF-F0D4-85CC-25ED8F2BB787}"/>
              </a:ext>
            </a:extLst>
          </p:cNvPr>
          <p:cNvSpPr/>
          <p:nvPr userDrawn="1"/>
        </p:nvSpPr>
        <p:spPr bwMode="gray">
          <a:xfrm>
            <a:off x="0" y="0"/>
            <a:ext cx="4679576" cy="6858000"/>
          </a:xfrm>
          <a:prstGeom prst="rect">
            <a:avLst/>
          </a:prstGeom>
          <a:gradFill>
            <a:gsLst>
              <a:gs pos="0">
                <a:srgbClr val="399DC6">
                  <a:alpha val="53019"/>
                </a:srgbClr>
              </a:gs>
              <a:gs pos="45000">
                <a:srgbClr val="399DC6">
                  <a:alpha val="0"/>
                </a:srgbClr>
              </a:gs>
            </a:gsLst>
            <a:lin ang="1200000" scaled="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393830864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04-BoT_Titl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6155BF-3BCF-F0D4-85CC-25ED8F2BB787}"/>
              </a:ext>
            </a:extLst>
          </p:cNvPr>
          <p:cNvSpPr/>
          <p:nvPr userDrawn="1"/>
        </p:nvSpPr>
        <p:spPr bwMode="gray">
          <a:xfrm>
            <a:off x="0" y="0"/>
            <a:ext cx="4679576" cy="6858000"/>
          </a:xfrm>
          <a:prstGeom prst="rect">
            <a:avLst/>
          </a:prstGeom>
          <a:gradFill>
            <a:gsLst>
              <a:gs pos="0">
                <a:srgbClr val="FFA64F">
                  <a:alpha val="16050"/>
                </a:srgbClr>
              </a:gs>
              <a:gs pos="70000">
                <a:srgbClr val="FFA64F">
                  <a:alpha val="0"/>
                </a:srgbClr>
              </a:gs>
            </a:gsLst>
            <a:lin ang="1200000" scaled="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380344237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05-Cyber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166416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05-Cyber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93872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Title Slide - Static">
    <p:bg bwMode="gray">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D1FBBD-786B-B474-6344-B77F4116E23C}"/>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Text Placeholder 6">
            <a:extLst>
              <a:ext uri="{FF2B5EF4-FFF2-40B4-BE49-F238E27FC236}">
                <a16:creationId xmlns:a16="http://schemas.microsoft.com/office/drawing/2014/main" id="{B117795A-DF2B-0D75-6791-2D08B6FFD75D}"/>
              </a:ext>
            </a:extLst>
          </p:cNvPr>
          <p:cNvSpPr>
            <a:spLocks noGrp="1"/>
          </p:cNvSpPr>
          <p:nvPr>
            <p:ph type="body" sz="quarter" idx="11" hasCustomPrompt="1"/>
          </p:nvPr>
        </p:nvSpPr>
        <p:spPr>
          <a:xfrm>
            <a:off x="595383" y="6027460"/>
            <a:ext cx="3817591" cy="601897"/>
          </a:xfrm>
        </p:spPr>
        <p:txBody>
          <a:bodyPr/>
          <a:lstStyle>
            <a:lvl1pPr marL="0" marR="0" indent="0" algn="l" defTabSz="914400" rtl="0" eaLnBrk="1" fontAlgn="base" latinLnBrk="0" hangingPunct="1">
              <a:lnSpc>
                <a:spcPct val="100000"/>
              </a:lnSpc>
              <a:spcBef>
                <a:spcPct val="0"/>
              </a:spcBef>
              <a:spcAft>
                <a:spcPts val="1200"/>
              </a:spcAft>
              <a:buClrTx/>
              <a:buSzPct val="100000"/>
              <a:buFont typeface="Arial" panose="020B0604020202020204" pitchFamily="34" charset="0"/>
              <a:buNone/>
              <a:tabLst/>
              <a:defRPr lang="en-US" b="1" i="1" smtClean="0">
                <a:solidFill>
                  <a:schemeClr val="bg1"/>
                </a:solidFill>
                <a:effectLst/>
                <a:latin typeface="STIX Two Math" panose="02020603050405020304" pitchFamily="18" charset="0"/>
                <a:ea typeface="STIX Two Math" panose="02020603050405020304" pitchFamily="18" charset="0"/>
                <a:cs typeface="STIX Two Math" panose="02020603050405020304" pitchFamily="18" charset="0"/>
              </a:defRPr>
            </a:lvl1pPr>
          </a:lstStyle>
          <a:p>
            <a:r>
              <a:rPr lang="en-US"/>
              <a:t>Subhead</a:t>
            </a:r>
          </a:p>
        </p:txBody>
      </p:sp>
      <p:sp>
        <p:nvSpPr>
          <p:cNvPr id="14" name="TextBox 13">
            <a:extLst>
              <a:ext uri="{FF2B5EF4-FFF2-40B4-BE49-F238E27FC236}">
                <a16:creationId xmlns:a16="http://schemas.microsoft.com/office/drawing/2014/main" id="{CAF71B19-1443-EE9E-7A02-9AD925E5E7C0}"/>
              </a:ext>
            </a:extLst>
          </p:cNvPr>
          <p:cNvSpPr txBox="1"/>
          <p:nvPr userDrawn="1"/>
        </p:nvSpPr>
        <p:spPr bwMode="gray">
          <a:xfrm>
            <a:off x="-1290918" y="5593976"/>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99B5A99E-B39F-1301-E032-D140A3968FB9}"/>
              </a:ext>
            </a:extLst>
          </p:cNvPr>
          <p:cNvSpPr txBox="1"/>
          <p:nvPr userDrawn="1"/>
        </p:nvSpPr>
        <p:spPr bwMode="gray">
          <a:xfrm>
            <a:off x="-1075765" y="4428565"/>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DF8BA2FB-48E0-6D23-5C7C-434E3FD1C20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7808" y="124239"/>
            <a:ext cx="2435088" cy="1147970"/>
          </a:xfrm>
          <a:prstGeom prst="rect">
            <a:avLst/>
          </a:prstGeom>
        </p:spPr>
      </p:pic>
      <p:pic>
        <p:nvPicPr>
          <p:cNvPr id="9" name="Graphic 8">
            <a:extLst>
              <a:ext uri="{FF2B5EF4-FFF2-40B4-BE49-F238E27FC236}">
                <a16:creationId xmlns:a16="http://schemas.microsoft.com/office/drawing/2014/main" id="{AD55B8CF-307B-4C53-3111-43725FACFCDC}"/>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95383" y="3054863"/>
            <a:ext cx="2566227" cy="2850486"/>
          </a:xfrm>
          <a:prstGeom prst="rect">
            <a:avLst/>
          </a:prstGeom>
        </p:spPr>
      </p:pic>
    </p:spTree>
    <p:extLst>
      <p:ext uri="{BB962C8B-B14F-4D97-AF65-F5344CB8AC3E}">
        <p14:creationId xmlns:p14="http://schemas.microsoft.com/office/powerpoint/2010/main" val="805190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 Static">
    <p:bg bwMode="gray">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0F9FDF-4D36-A253-9E2E-1CDB242E50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6611558" y="0"/>
            <a:ext cx="5580442" cy="6858000"/>
          </a:xfrm>
          <a:prstGeom prst="rect">
            <a:avLst/>
          </a:prstGeom>
        </p:spPr>
      </p:pic>
      <p:sp>
        <p:nvSpPr>
          <p:cNvPr id="14" name="TextBox 13">
            <a:extLst>
              <a:ext uri="{FF2B5EF4-FFF2-40B4-BE49-F238E27FC236}">
                <a16:creationId xmlns:a16="http://schemas.microsoft.com/office/drawing/2014/main" id="{CAF71B19-1443-EE9E-7A02-9AD925E5E7C0}"/>
              </a:ext>
            </a:extLst>
          </p:cNvPr>
          <p:cNvSpPr txBox="1"/>
          <p:nvPr userDrawn="1"/>
        </p:nvSpPr>
        <p:spPr bwMode="gray">
          <a:xfrm>
            <a:off x="-1290918" y="5593976"/>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99B5A99E-B39F-1301-E032-D140A3968FB9}"/>
              </a:ext>
            </a:extLst>
          </p:cNvPr>
          <p:cNvSpPr txBox="1"/>
          <p:nvPr userDrawn="1"/>
        </p:nvSpPr>
        <p:spPr bwMode="gray">
          <a:xfrm>
            <a:off x="-1075765" y="4428565"/>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81A5C6E7-6EEA-ACB7-AD4C-84DED434BFD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5127172" y="729343"/>
            <a:ext cx="6590022" cy="5181600"/>
          </a:xfrm>
          <a:prstGeom prst="rect">
            <a:avLst/>
          </a:prstGeom>
        </p:spPr>
      </p:pic>
    </p:spTree>
    <p:extLst>
      <p:ext uri="{BB962C8B-B14F-4D97-AF65-F5344CB8AC3E}">
        <p14:creationId xmlns:p14="http://schemas.microsoft.com/office/powerpoint/2010/main" val="28192301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76000"/>
                    </a14:imgEffect>
                  </a14:imgLayer>
                </a14:imgProps>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535399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76000"/>
                    </a14:imgEffect>
                  </a14:imgLayer>
                </a14:imgProps>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230722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a:blip r:embed="rId2" cstate="screen">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76000"/>
                    </a14:imgEffect>
                  </a14:imgLayer>
                </a14:imgProps>
              </a:ex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503789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screen">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76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067693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 Animated">
    <p:bg bwMode="gray">
      <p:bgPr>
        <a:blipFill dpi="0" rotWithShape="1">
          <a:blip r:embed="rId2">
            <a:duotone>
              <a:prstClr val="black"/>
              <a:schemeClr val="tx2">
                <a:tint val="45000"/>
                <a:satMod val="400000"/>
              </a:schemeClr>
            </a:duotone>
            <a:lum bright="-60000" contrast="-40000"/>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0B2F935-36A0-47D2-8A46-F895E56FB231}"/>
              </a:ext>
            </a:extLst>
          </p:cNvPr>
          <p:cNvSpPr/>
          <p:nvPr userDrawn="1"/>
        </p:nvSpPr>
        <p:spPr bwMode="gray">
          <a:xfrm>
            <a:off x="0" y="0"/>
            <a:ext cx="12192000" cy="6857999"/>
          </a:xfrm>
          <a:prstGeom prst="rect">
            <a:avLst/>
          </a:prstGeom>
          <a:gradFill>
            <a:gsLst>
              <a:gs pos="0">
                <a:srgbClr val="1F4C69">
                  <a:alpha val="67660"/>
                </a:srgbClr>
              </a:gs>
              <a:gs pos="65000">
                <a:srgbClr val="1F4C69">
                  <a:alpha val="0"/>
                </a:srgbClr>
              </a:gs>
            </a:gsLst>
            <a:lin ang="3900000" scaled="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5" name="TextBox 4">
            <a:extLst>
              <a:ext uri="{FF2B5EF4-FFF2-40B4-BE49-F238E27FC236}">
                <a16:creationId xmlns:a16="http://schemas.microsoft.com/office/drawing/2014/main" id="{C28B9DAF-8D92-018A-6027-7DCE0406F93E}"/>
              </a:ext>
            </a:extLst>
          </p:cNvPr>
          <p:cNvSpPr txBox="1"/>
          <p:nvPr userDrawn="1"/>
        </p:nvSpPr>
        <p:spPr bwMode="gray">
          <a:xfrm>
            <a:off x="11654118" y="8175812"/>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ED2DBFBE-BCB1-E28C-1470-7B55B150394A}"/>
              </a:ext>
            </a:extLst>
          </p:cNvPr>
          <p:cNvSpPr txBox="1"/>
          <p:nvPr userDrawn="1"/>
        </p:nvSpPr>
        <p:spPr bwMode="gray">
          <a:xfrm>
            <a:off x="9969500" y="28829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400601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 Animated">
    <p:bg bwMode="gray">
      <p:bgPr>
        <a:blipFill dpi="0" rotWithShape="1">
          <a:blip r:embed="rId2">
            <a:duotone>
              <a:prstClr val="black"/>
              <a:schemeClr val="tx2">
                <a:tint val="45000"/>
                <a:satMod val="400000"/>
              </a:schemeClr>
            </a:duotone>
            <a:lum bright="-60000" contrast="-40000"/>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0B2F935-36A0-47D2-8A46-F895E56FB231}"/>
              </a:ext>
            </a:extLst>
          </p:cNvPr>
          <p:cNvSpPr/>
          <p:nvPr userDrawn="1"/>
        </p:nvSpPr>
        <p:spPr bwMode="gray">
          <a:xfrm>
            <a:off x="0" y="0"/>
            <a:ext cx="12192000" cy="6857999"/>
          </a:xfrm>
          <a:prstGeom prst="rect">
            <a:avLst/>
          </a:prstGeom>
          <a:gradFill>
            <a:gsLst>
              <a:gs pos="0">
                <a:srgbClr val="1F4C69">
                  <a:alpha val="67660"/>
                </a:srgbClr>
              </a:gs>
              <a:gs pos="65000">
                <a:srgbClr val="1F4C69">
                  <a:alpha val="0"/>
                </a:srgbClr>
              </a:gs>
            </a:gsLst>
            <a:lin ang="3900000" scaled="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4" name="Picture 3">
            <a:extLst>
              <a:ext uri="{FF2B5EF4-FFF2-40B4-BE49-F238E27FC236}">
                <a16:creationId xmlns:a16="http://schemas.microsoft.com/office/drawing/2014/main" id="{CC10D123-44CE-271D-A134-91DA343D6B7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08328" y="-1119715"/>
            <a:ext cx="13092241" cy="9097429"/>
          </a:xfrm>
          <a:prstGeom prst="rect">
            <a:avLst/>
          </a:prstGeom>
        </p:spPr>
      </p:pic>
      <p:sp>
        <p:nvSpPr>
          <p:cNvPr id="5" name="TextBox 4">
            <a:extLst>
              <a:ext uri="{FF2B5EF4-FFF2-40B4-BE49-F238E27FC236}">
                <a16:creationId xmlns:a16="http://schemas.microsoft.com/office/drawing/2014/main" id="{C28B9DAF-8D92-018A-6027-7DCE0406F93E}"/>
              </a:ext>
            </a:extLst>
          </p:cNvPr>
          <p:cNvSpPr txBox="1"/>
          <p:nvPr userDrawn="1"/>
        </p:nvSpPr>
        <p:spPr bwMode="gray">
          <a:xfrm>
            <a:off x="11654118" y="8175812"/>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ED2DBFBE-BCB1-E28C-1470-7B55B150394A}"/>
              </a:ext>
            </a:extLst>
          </p:cNvPr>
          <p:cNvSpPr txBox="1"/>
          <p:nvPr userDrawn="1"/>
        </p:nvSpPr>
        <p:spPr bwMode="gray">
          <a:xfrm>
            <a:off x="9969500" y="28829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336929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iographies - up to 4">
    <p:bg>
      <p:bgPr>
        <a:solidFill>
          <a:schemeClr val="tx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AE569989-00B1-F024-A38C-9FA3C638B8EE}"/>
              </a:ext>
            </a:extLst>
          </p:cNvPr>
          <p:cNvSpPr>
            <a:spLocks noGrp="1"/>
          </p:cNvSpPr>
          <p:nvPr>
            <p:ph type="pic" sz="quarter" idx="10" hasCustomPrompt="1"/>
          </p:nvPr>
        </p:nvSpPr>
        <p:spPr>
          <a:xfrm>
            <a:off x="576263" y="5288014"/>
            <a:ext cx="1069975" cy="1069975"/>
          </a:xfrm>
          <a:prstGeom prst="rect">
            <a:avLst/>
          </a:prstGeom>
        </p:spPr>
        <p:txBody>
          <a:bodyPr/>
          <a:lstStyle>
            <a:lvl1pPr>
              <a:defRPr sz="1400">
                <a:solidFill>
                  <a:schemeClr val="tx1"/>
                </a:solidFill>
              </a:defRPr>
            </a:lvl1pPr>
          </a:lstStyle>
          <a:p>
            <a:r>
              <a:rPr lang="en-US"/>
              <a:t>Upload Photo Here </a:t>
            </a:r>
          </a:p>
        </p:txBody>
      </p:sp>
      <p:sp>
        <p:nvSpPr>
          <p:cNvPr id="43" name="Text Placeholder 42">
            <a:extLst>
              <a:ext uri="{FF2B5EF4-FFF2-40B4-BE49-F238E27FC236}">
                <a16:creationId xmlns:a16="http://schemas.microsoft.com/office/drawing/2014/main" id="{FE7C43BD-21A6-1756-81D7-484425BC3691}"/>
              </a:ext>
            </a:extLst>
          </p:cNvPr>
          <p:cNvSpPr>
            <a:spLocks noGrp="1"/>
          </p:cNvSpPr>
          <p:nvPr>
            <p:ph type="body" sz="quarter" idx="11" hasCustomPrompt="1"/>
          </p:nvPr>
        </p:nvSpPr>
        <p:spPr>
          <a:xfrm>
            <a:off x="2001838" y="5288014"/>
            <a:ext cx="2936875" cy="371475"/>
          </a:xfrm>
        </p:spPr>
        <p:txBody>
          <a:bodyPr/>
          <a:lstStyle>
            <a:lvl1pPr>
              <a:defRPr lang="en-US" sz="18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Presenter name</a:t>
            </a:r>
          </a:p>
        </p:txBody>
      </p:sp>
      <p:sp>
        <p:nvSpPr>
          <p:cNvPr id="44" name="Text Placeholder 42">
            <a:extLst>
              <a:ext uri="{FF2B5EF4-FFF2-40B4-BE49-F238E27FC236}">
                <a16:creationId xmlns:a16="http://schemas.microsoft.com/office/drawing/2014/main" id="{ADF1705D-F9FE-3B9C-F2F1-F86483D10051}"/>
              </a:ext>
            </a:extLst>
          </p:cNvPr>
          <p:cNvSpPr>
            <a:spLocks noGrp="1"/>
          </p:cNvSpPr>
          <p:nvPr>
            <p:ph type="body" sz="quarter" idx="12" hasCustomPrompt="1"/>
          </p:nvPr>
        </p:nvSpPr>
        <p:spPr>
          <a:xfrm>
            <a:off x="2001838" y="5690367"/>
            <a:ext cx="2936875" cy="371475"/>
          </a:xfrm>
        </p:spPr>
        <p:txBody>
          <a:bodyPr/>
          <a:lstStyle>
            <a:lvl1pPr>
              <a:spcAft>
                <a:spcPts val="300"/>
              </a:spcAft>
              <a:defRPr lang="en-US" sz="14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Title/Role</a:t>
            </a:r>
            <a:br>
              <a:rPr lang="en-US"/>
            </a:br>
            <a:r>
              <a:rPr lang="en-US"/>
              <a:t>Deloitte Consulting LLP</a:t>
            </a:r>
          </a:p>
        </p:txBody>
      </p:sp>
      <p:sp>
        <p:nvSpPr>
          <p:cNvPr id="46" name="Picture Placeholder 45">
            <a:extLst>
              <a:ext uri="{FF2B5EF4-FFF2-40B4-BE49-F238E27FC236}">
                <a16:creationId xmlns:a16="http://schemas.microsoft.com/office/drawing/2014/main" id="{3925443D-B7F5-DF8D-B480-D59B76CFEAE8}"/>
              </a:ext>
            </a:extLst>
          </p:cNvPr>
          <p:cNvSpPr>
            <a:spLocks noGrp="1"/>
          </p:cNvSpPr>
          <p:nvPr>
            <p:ph type="pic" sz="quarter" idx="13" hasCustomPrompt="1"/>
          </p:nvPr>
        </p:nvSpPr>
        <p:spPr>
          <a:xfrm>
            <a:off x="5072064" y="5288014"/>
            <a:ext cx="914382" cy="914383"/>
          </a:xfrm>
        </p:spPr>
        <p:txBody>
          <a:bodyPr/>
          <a:lstStyle>
            <a:lvl1pPr>
              <a:defRPr>
                <a:solidFill>
                  <a:schemeClr val="tx1"/>
                </a:solidFill>
              </a:defRPr>
            </a:lvl1pPr>
          </a:lstStyle>
          <a:p>
            <a:r>
              <a:rPr lang="en-US"/>
              <a:t>QR Code</a:t>
            </a:r>
          </a:p>
        </p:txBody>
      </p:sp>
      <p:sp>
        <p:nvSpPr>
          <p:cNvPr id="47" name="Picture Placeholder 31">
            <a:extLst>
              <a:ext uri="{FF2B5EF4-FFF2-40B4-BE49-F238E27FC236}">
                <a16:creationId xmlns:a16="http://schemas.microsoft.com/office/drawing/2014/main" id="{1E91E770-0211-8CA1-59D8-27869958DF84}"/>
              </a:ext>
            </a:extLst>
          </p:cNvPr>
          <p:cNvSpPr>
            <a:spLocks noGrp="1"/>
          </p:cNvSpPr>
          <p:nvPr>
            <p:ph type="pic" sz="quarter" idx="14" hasCustomPrompt="1"/>
          </p:nvPr>
        </p:nvSpPr>
        <p:spPr>
          <a:xfrm>
            <a:off x="576263" y="4020046"/>
            <a:ext cx="1069975" cy="1069975"/>
          </a:xfrm>
          <a:prstGeom prst="rect">
            <a:avLst/>
          </a:prstGeom>
        </p:spPr>
        <p:txBody>
          <a:bodyPr/>
          <a:lstStyle>
            <a:lvl1pPr>
              <a:defRPr sz="1400">
                <a:solidFill>
                  <a:schemeClr val="tx1"/>
                </a:solidFill>
              </a:defRPr>
            </a:lvl1pPr>
          </a:lstStyle>
          <a:p>
            <a:r>
              <a:rPr lang="en-US"/>
              <a:t>Upload Photo Here </a:t>
            </a:r>
          </a:p>
        </p:txBody>
      </p:sp>
      <p:sp>
        <p:nvSpPr>
          <p:cNvPr id="48" name="Text Placeholder 42">
            <a:extLst>
              <a:ext uri="{FF2B5EF4-FFF2-40B4-BE49-F238E27FC236}">
                <a16:creationId xmlns:a16="http://schemas.microsoft.com/office/drawing/2014/main" id="{4CBD1B0E-7190-BC0F-1068-DB897F59D847}"/>
              </a:ext>
            </a:extLst>
          </p:cNvPr>
          <p:cNvSpPr>
            <a:spLocks noGrp="1"/>
          </p:cNvSpPr>
          <p:nvPr>
            <p:ph type="body" sz="quarter" idx="15" hasCustomPrompt="1"/>
          </p:nvPr>
        </p:nvSpPr>
        <p:spPr>
          <a:xfrm>
            <a:off x="2001838" y="4020046"/>
            <a:ext cx="2936875" cy="371475"/>
          </a:xfrm>
        </p:spPr>
        <p:txBody>
          <a:bodyPr/>
          <a:lstStyle>
            <a:lvl1pPr>
              <a:defRPr lang="en-US" sz="18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Presenter name</a:t>
            </a:r>
          </a:p>
        </p:txBody>
      </p:sp>
      <p:sp>
        <p:nvSpPr>
          <p:cNvPr id="49" name="Text Placeholder 42">
            <a:extLst>
              <a:ext uri="{FF2B5EF4-FFF2-40B4-BE49-F238E27FC236}">
                <a16:creationId xmlns:a16="http://schemas.microsoft.com/office/drawing/2014/main" id="{4DAD893B-CE8C-F0B6-9CAF-4B703F98AF1A}"/>
              </a:ext>
            </a:extLst>
          </p:cNvPr>
          <p:cNvSpPr>
            <a:spLocks noGrp="1"/>
          </p:cNvSpPr>
          <p:nvPr>
            <p:ph type="body" sz="quarter" idx="16" hasCustomPrompt="1"/>
          </p:nvPr>
        </p:nvSpPr>
        <p:spPr>
          <a:xfrm>
            <a:off x="2001838" y="4422399"/>
            <a:ext cx="2936875" cy="371475"/>
          </a:xfrm>
        </p:spPr>
        <p:txBody>
          <a:bodyPr/>
          <a:lstStyle>
            <a:lvl1pPr>
              <a:spcAft>
                <a:spcPts val="300"/>
              </a:spcAft>
              <a:defRPr lang="en-US" sz="14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Title/Role</a:t>
            </a:r>
            <a:br>
              <a:rPr lang="en-US"/>
            </a:br>
            <a:r>
              <a:rPr lang="en-US"/>
              <a:t>Deloitte Consulting LLP</a:t>
            </a:r>
          </a:p>
        </p:txBody>
      </p:sp>
      <p:sp>
        <p:nvSpPr>
          <p:cNvPr id="50" name="Picture Placeholder 45">
            <a:extLst>
              <a:ext uri="{FF2B5EF4-FFF2-40B4-BE49-F238E27FC236}">
                <a16:creationId xmlns:a16="http://schemas.microsoft.com/office/drawing/2014/main" id="{44DE7A65-047A-0D6D-33BC-FC5EB9481754}"/>
              </a:ext>
            </a:extLst>
          </p:cNvPr>
          <p:cNvSpPr>
            <a:spLocks noGrp="1"/>
          </p:cNvSpPr>
          <p:nvPr>
            <p:ph type="pic" sz="quarter" idx="17" hasCustomPrompt="1"/>
          </p:nvPr>
        </p:nvSpPr>
        <p:spPr>
          <a:xfrm>
            <a:off x="5072064" y="4020046"/>
            <a:ext cx="914382" cy="914383"/>
          </a:xfrm>
        </p:spPr>
        <p:txBody>
          <a:bodyPr/>
          <a:lstStyle>
            <a:lvl1pPr>
              <a:defRPr>
                <a:solidFill>
                  <a:schemeClr val="tx1"/>
                </a:solidFill>
              </a:defRPr>
            </a:lvl1pPr>
          </a:lstStyle>
          <a:p>
            <a:r>
              <a:rPr lang="en-US"/>
              <a:t>QR Code</a:t>
            </a:r>
          </a:p>
        </p:txBody>
      </p:sp>
      <p:sp>
        <p:nvSpPr>
          <p:cNvPr id="61" name="Picture Placeholder 31">
            <a:extLst>
              <a:ext uri="{FF2B5EF4-FFF2-40B4-BE49-F238E27FC236}">
                <a16:creationId xmlns:a16="http://schemas.microsoft.com/office/drawing/2014/main" id="{4E4ED3FD-8A0D-421E-ABCA-4A12B0F3F0BD}"/>
              </a:ext>
            </a:extLst>
          </p:cNvPr>
          <p:cNvSpPr>
            <a:spLocks noGrp="1"/>
          </p:cNvSpPr>
          <p:nvPr>
            <p:ph type="pic" sz="quarter" idx="18" hasCustomPrompt="1"/>
          </p:nvPr>
        </p:nvSpPr>
        <p:spPr>
          <a:xfrm>
            <a:off x="576263" y="2752078"/>
            <a:ext cx="1069975" cy="1069975"/>
          </a:xfrm>
          <a:prstGeom prst="rect">
            <a:avLst/>
          </a:prstGeom>
        </p:spPr>
        <p:txBody>
          <a:bodyPr/>
          <a:lstStyle>
            <a:lvl1pPr>
              <a:defRPr sz="1400">
                <a:solidFill>
                  <a:schemeClr val="tx1"/>
                </a:solidFill>
              </a:defRPr>
            </a:lvl1pPr>
          </a:lstStyle>
          <a:p>
            <a:r>
              <a:rPr lang="en-US"/>
              <a:t>Upload Photo Here </a:t>
            </a:r>
          </a:p>
        </p:txBody>
      </p:sp>
      <p:sp>
        <p:nvSpPr>
          <p:cNvPr id="62" name="Text Placeholder 42">
            <a:extLst>
              <a:ext uri="{FF2B5EF4-FFF2-40B4-BE49-F238E27FC236}">
                <a16:creationId xmlns:a16="http://schemas.microsoft.com/office/drawing/2014/main" id="{D2AE5829-A6D7-4F65-CB95-7F644EB8CD4C}"/>
              </a:ext>
            </a:extLst>
          </p:cNvPr>
          <p:cNvSpPr>
            <a:spLocks noGrp="1"/>
          </p:cNvSpPr>
          <p:nvPr>
            <p:ph type="body" sz="quarter" idx="19" hasCustomPrompt="1"/>
          </p:nvPr>
        </p:nvSpPr>
        <p:spPr>
          <a:xfrm>
            <a:off x="2001838" y="2752078"/>
            <a:ext cx="2936875" cy="371475"/>
          </a:xfrm>
        </p:spPr>
        <p:txBody>
          <a:bodyPr/>
          <a:lstStyle>
            <a:lvl1pPr>
              <a:defRPr lang="en-US" sz="18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Presenter name</a:t>
            </a:r>
          </a:p>
        </p:txBody>
      </p:sp>
      <p:sp>
        <p:nvSpPr>
          <p:cNvPr id="63" name="Text Placeholder 42">
            <a:extLst>
              <a:ext uri="{FF2B5EF4-FFF2-40B4-BE49-F238E27FC236}">
                <a16:creationId xmlns:a16="http://schemas.microsoft.com/office/drawing/2014/main" id="{38045474-FFCE-B56E-66E2-97F7708FF150}"/>
              </a:ext>
            </a:extLst>
          </p:cNvPr>
          <p:cNvSpPr>
            <a:spLocks noGrp="1"/>
          </p:cNvSpPr>
          <p:nvPr>
            <p:ph type="body" sz="quarter" idx="20" hasCustomPrompt="1"/>
          </p:nvPr>
        </p:nvSpPr>
        <p:spPr>
          <a:xfrm>
            <a:off x="2001838" y="3154431"/>
            <a:ext cx="2936875" cy="371475"/>
          </a:xfrm>
        </p:spPr>
        <p:txBody>
          <a:bodyPr/>
          <a:lstStyle>
            <a:lvl1pPr>
              <a:spcAft>
                <a:spcPts val="300"/>
              </a:spcAft>
              <a:defRPr lang="en-US" sz="14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Title/Role</a:t>
            </a:r>
            <a:br>
              <a:rPr lang="en-US"/>
            </a:br>
            <a:r>
              <a:rPr lang="en-US"/>
              <a:t>Deloitte Consulting LLP</a:t>
            </a:r>
          </a:p>
        </p:txBody>
      </p:sp>
      <p:sp>
        <p:nvSpPr>
          <p:cNvPr id="64" name="Picture Placeholder 45">
            <a:extLst>
              <a:ext uri="{FF2B5EF4-FFF2-40B4-BE49-F238E27FC236}">
                <a16:creationId xmlns:a16="http://schemas.microsoft.com/office/drawing/2014/main" id="{AD890BF9-9BDB-E868-A27C-0E440A0B4441}"/>
              </a:ext>
            </a:extLst>
          </p:cNvPr>
          <p:cNvSpPr>
            <a:spLocks noGrp="1"/>
          </p:cNvSpPr>
          <p:nvPr>
            <p:ph type="pic" sz="quarter" idx="21" hasCustomPrompt="1"/>
          </p:nvPr>
        </p:nvSpPr>
        <p:spPr>
          <a:xfrm>
            <a:off x="5072064" y="2752078"/>
            <a:ext cx="914382" cy="914383"/>
          </a:xfrm>
        </p:spPr>
        <p:txBody>
          <a:bodyPr/>
          <a:lstStyle>
            <a:lvl1pPr>
              <a:defRPr>
                <a:solidFill>
                  <a:schemeClr val="tx1"/>
                </a:solidFill>
              </a:defRPr>
            </a:lvl1pPr>
          </a:lstStyle>
          <a:p>
            <a:r>
              <a:rPr lang="en-US"/>
              <a:t>QR Code</a:t>
            </a:r>
          </a:p>
        </p:txBody>
      </p:sp>
      <p:sp>
        <p:nvSpPr>
          <p:cNvPr id="66" name="Picture Placeholder 31">
            <a:extLst>
              <a:ext uri="{FF2B5EF4-FFF2-40B4-BE49-F238E27FC236}">
                <a16:creationId xmlns:a16="http://schemas.microsoft.com/office/drawing/2014/main" id="{FB3968AA-7627-C99E-2FF9-A09EECAE64FC}"/>
              </a:ext>
            </a:extLst>
          </p:cNvPr>
          <p:cNvSpPr>
            <a:spLocks noGrp="1"/>
          </p:cNvSpPr>
          <p:nvPr>
            <p:ph type="pic" sz="quarter" idx="22" hasCustomPrompt="1"/>
          </p:nvPr>
        </p:nvSpPr>
        <p:spPr>
          <a:xfrm>
            <a:off x="576263" y="1484110"/>
            <a:ext cx="1069975" cy="1069975"/>
          </a:xfrm>
          <a:prstGeom prst="rect">
            <a:avLst/>
          </a:prstGeom>
        </p:spPr>
        <p:txBody>
          <a:bodyPr/>
          <a:lstStyle>
            <a:lvl1pPr>
              <a:defRPr sz="1400">
                <a:solidFill>
                  <a:schemeClr val="tx1"/>
                </a:solidFill>
              </a:defRPr>
            </a:lvl1pPr>
          </a:lstStyle>
          <a:p>
            <a:r>
              <a:rPr lang="en-US"/>
              <a:t>Upload Photo Here </a:t>
            </a:r>
          </a:p>
        </p:txBody>
      </p:sp>
      <p:sp>
        <p:nvSpPr>
          <p:cNvPr id="67" name="Text Placeholder 42">
            <a:extLst>
              <a:ext uri="{FF2B5EF4-FFF2-40B4-BE49-F238E27FC236}">
                <a16:creationId xmlns:a16="http://schemas.microsoft.com/office/drawing/2014/main" id="{8C37BF94-687F-54A3-F53B-089E50F88C14}"/>
              </a:ext>
            </a:extLst>
          </p:cNvPr>
          <p:cNvSpPr>
            <a:spLocks noGrp="1"/>
          </p:cNvSpPr>
          <p:nvPr>
            <p:ph type="body" sz="quarter" idx="23" hasCustomPrompt="1"/>
          </p:nvPr>
        </p:nvSpPr>
        <p:spPr>
          <a:xfrm>
            <a:off x="2001838" y="1484110"/>
            <a:ext cx="2936875" cy="371475"/>
          </a:xfrm>
        </p:spPr>
        <p:txBody>
          <a:bodyPr/>
          <a:lstStyle>
            <a:lvl1pPr>
              <a:defRPr lang="en-US" sz="18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Presenter name</a:t>
            </a:r>
          </a:p>
        </p:txBody>
      </p:sp>
      <p:sp>
        <p:nvSpPr>
          <p:cNvPr id="68" name="Text Placeholder 42">
            <a:extLst>
              <a:ext uri="{FF2B5EF4-FFF2-40B4-BE49-F238E27FC236}">
                <a16:creationId xmlns:a16="http://schemas.microsoft.com/office/drawing/2014/main" id="{A563F1A3-3DAB-A811-65C9-36C0EC4AF2AC}"/>
              </a:ext>
            </a:extLst>
          </p:cNvPr>
          <p:cNvSpPr>
            <a:spLocks noGrp="1"/>
          </p:cNvSpPr>
          <p:nvPr>
            <p:ph type="body" sz="quarter" idx="24" hasCustomPrompt="1"/>
          </p:nvPr>
        </p:nvSpPr>
        <p:spPr>
          <a:xfrm>
            <a:off x="2001838" y="1886463"/>
            <a:ext cx="2936875" cy="371475"/>
          </a:xfrm>
        </p:spPr>
        <p:txBody>
          <a:bodyPr/>
          <a:lstStyle>
            <a:lvl1pPr>
              <a:spcAft>
                <a:spcPts val="300"/>
              </a:spcAft>
              <a:defRPr lang="en-US" sz="1400" b="0" i="0" dirty="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Title/Role</a:t>
            </a:r>
            <a:br>
              <a:rPr lang="en-US"/>
            </a:br>
            <a:r>
              <a:rPr lang="en-US"/>
              <a:t>Deloitte Consulting LLP</a:t>
            </a:r>
          </a:p>
        </p:txBody>
      </p:sp>
      <p:sp>
        <p:nvSpPr>
          <p:cNvPr id="69" name="Picture Placeholder 45">
            <a:extLst>
              <a:ext uri="{FF2B5EF4-FFF2-40B4-BE49-F238E27FC236}">
                <a16:creationId xmlns:a16="http://schemas.microsoft.com/office/drawing/2014/main" id="{11AD9E47-CBE7-5A3A-F750-61937E483DDF}"/>
              </a:ext>
            </a:extLst>
          </p:cNvPr>
          <p:cNvSpPr>
            <a:spLocks noGrp="1"/>
          </p:cNvSpPr>
          <p:nvPr>
            <p:ph type="pic" sz="quarter" idx="25" hasCustomPrompt="1"/>
          </p:nvPr>
        </p:nvSpPr>
        <p:spPr>
          <a:xfrm>
            <a:off x="5072064" y="1484110"/>
            <a:ext cx="914382" cy="914383"/>
          </a:xfrm>
        </p:spPr>
        <p:txBody>
          <a:bodyPr/>
          <a:lstStyle>
            <a:lvl1pPr>
              <a:defRPr>
                <a:solidFill>
                  <a:schemeClr val="tx1"/>
                </a:solidFill>
              </a:defRPr>
            </a:lvl1pPr>
          </a:lstStyle>
          <a:p>
            <a:r>
              <a:rPr lang="en-US"/>
              <a:t>QR Code</a:t>
            </a:r>
          </a:p>
        </p:txBody>
      </p:sp>
      <p:sp>
        <p:nvSpPr>
          <p:cNvPr id="71" name="Title 2">
            <a:extLst>
              <a:ext uri="{FF2B5EF4-FFF2-40B4-BE49-F238E27FC236}">
                <a16:creationId xmlns:a16="http://schemas.microsoft.com/office/drawing/2014/main" id="{BAA12E34-8A37-72F3-5FC4-A6E71EDD8863}"/>
              </a:ext>
            </a:extLst>
          </p:cNvPr>
          <p:cNvSpPr>
            <a:spLocks noGrp="1"/>
          </p:cNvSpPr>
          <p:nvPr>
            <p:ph type="title" idx="4294967295" hasCustomPrompt="1"/>
          </p:nvPr>
        </p:nvSpPr>
        <p:spPr>
          <a:xfrm>
            <a:off x="574711" y="531622"/>
            <a:ext cx="5411735" cy="882507"/>
          </a:xfrm>
        </p:spPr>
        <p:txBody>
          <a:bodyPr/>
          <a:lstStyle>
            <a:lvl1pPr>
              <a:defRPr>
                <a:solidFill>
                  <a:schemeClr val="tx1"/>
                </a:solidFill>
              </a:defRPr>
            </a:lvl1pPr>
          </a:lstStyle>
          <a:p>
            <a:r>
              <a:rPr lang="en-US">
                <a:solidFill>
                  <a:schemeClr val="bg1">
                    <a:lumMod val="95000"/>
                  </a:schemeClr>
                </a:solidFill>
              </a:rPr>
              <a:t>Let’s Connect!</a:t>
            </a:r>
          </a:p>
        </p:txBody>
      </p:sp>
      <p:sp>
        <p:nvSpPr>
          <p:cNvPr id="3" name="TextBox 2">
            <a:extLst>
              <a:ext uri="{FF2B5EF4-FFF2-40B4-BE49-F238E27FC236}">
                <a16:creationId xmlns:a16="http://schemas.microsoft.com/office/drawing/2014/main" id="{C610B43D-A3A8-690C-CAD9-80EFA3F8E9A1}"/>
              </a:ext>
            </a:extLst>
          </p:cNvPr>
          <p:cNvSpPr txBox="1"/>
          <p:nvPr userDrawn="1"/>
        </p:nvSpPr>
        <p:spPr bwMode="gray">
          <a:xfrm>
            <a:off x="1653988" y="-1129553"/>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9FA0929-1B44-ADB9-F177-F6868E9D619E}"/>
              </a:ext>
            </a:extLst>
          </p:cNvPr>
          <p:cNvSpPr txBox="1"/>
          <p:nvPr userDrawn="1"/>
        </p:nvSpPr>
        <p:spPr bwMode="gray">
          <a:xfrm>
            <a:off x="4921624" y="-96818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7A848FD4-AAE2-2339-6475-A42B5BE13D6F}"/>
              </a:ext>
            </a:extLst>
          </p:cNvPr>
          <p:cNvSpPr txBox="1"/>
          <p:nvPr userDrawn="1"/>
        </p:nvSpPr>
        <p:spPr bwMode="gray">
          <a:xfrm>
            <a:off x="15141388" y="28238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E5C19F9A-C6FA-6495-ECDA-A1F34E8161AB}"/>
              </a:ext>
            </a:extLst>
          </p:cNvPr>
          <p:cNvSpPr txBox="1"/>
          <p:nvPr userDrawn="1"/>
        </p:nvSpPr>
        <p:spPr bwMode="gray">
          <a:xfrm>
            <a:off x="8321040" y="322326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17" name="Picture 16">
            <a:extLst>
              <a:ext uri="{FF2B5EF4-FFF2-40B4-BE49-F238E27FC236}">
                <a16:creationId xmlns:a16="http://schemas.microsoft.com/office/drawing/2014/main" id="{1E16BBE9-02D3-7D4B-1FF2-D917AB9574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93"/>
          <a:stretch>
            <a:fillRect/>
          </a:stretch>
        </p:blipFill>
        <p:spPr>
          <a:xfrm>
            <a:off x="1034473" y="16283"/>
            <a:ext cx="11157527" cy="6858000"/>
          </a:xfrm>
          <a:prstGeom prst="rect">
            <a:avLst/>
          </a:prstGeom>
        </p:spPr>
      </p:pic>
      <p:sp>
        <p:nvSpPr>
          <p:cNvPr id="11" name="TextBox 10">
            <a:extLst>
              <a:ext uri="{FF2B5EF4-FFF2-40B4-BE49-F238E27FC236}">
                <a16:creationId xmlns:a16="http://schemas.microsoft.com/office/drawing/2014/main" id="{2A1C0436-B88C-84EF-80DF-BF66DF5AA3D8}"/>
              </a:ext>
            </a:extLst>
          </p:cNvPr>
          <p:cNvSpPr txBox="1"/>
          <p:nvPr userDrawn="1"/>
        </p:nvSpPr>
        <p:spPr bwMode="gray">
          <a:xfrm>
            <a:off x="7304442" y="-516367"/>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52452153"/>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18">
            <a:extLst>
              <a:ext uri="{FF2B5EF4-FFF2-40B4-BE49-F238E27FC236}">
                <a16:creationId xmlns:a16="http://schemas.microsoft.com/office/drawing/2014/main" id="{2EA8CF68-222B-D746-96B8-2E91C833D2A5}"/>
              </a:ext>
            </a:extLst>
          </p:cNvPr>
          <p:cNvSpPr>
            <a:spLocks noGrp="1" noChangeArrowheads="1"/>
          </p:cNvSpPr>
          <p:nvPr>
            <p:ph type="body" idx="1"/>
          </p:nvPr>
        </p:nvSpPr>
        <p:spPr bwMode="auto">
          <a:xfrm>
            <a:off x="573810" y="1665286"/>
            <a:ext cx="11035155" cy="45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Title Placeholder 1">
            <a:extLst>
              <a:ext uri="{FF2B5EF4-FFF2-40B4-BE49-F238E27FC236}">
                <a16:creationId xmlns:a16="http://schemas.microsoft.com/office/drawing/2014/main" id="{2E820E3E-5894-5C47-A4FD-097EBEF2848B}"/>
              </a:ext>
            </a:extLst>
          </p:cNvPr>
          <p:cNvSpPr>
            <a:spLocks noGrp="1"/>
          </p:cNvSpPr>
          <p:nvPr>
            <p:ph type="title"/>
          </p:nvPr>
        </p:nvSpPr>
        <p:spPr bwMode="gray">
          <a:xfrm>
            <a:off x="576074" y="531622"/>
            <a:ext cx="11032892" cy="574210"/>
          </a:xfrm>
          <a:prstGeom prst="rect">
            <a:avLst/>
          </a:prstGeom>
        </p:spPr>
        <p:txBody>
          <a:bodyPr vert="horz" lIns="0" tIns="0" rIns="0" bIns="0" rtlCol="0" anchor="t" anchorCtr="0">
            <a:noAutofit/>
          </a:bodyPr>
          <a:lstStyle/>
          <a:p>
            <a:r>
              <a:rPr lang="en-US" noProof="0"/>
              <a:t>Click to edit Master title style</a:t>
            </a:r>
          </a:p>
        </p:txBody>
      </p:sp>
      <p:graphicFrame>
        <p:nvGraphicFramePr>
          <p:cNvPr id="1028" name="Object 3" hidden="1">
            <a:extLst>
              <a:ext uri="{FF2B5EF4-FFF2-40B4-BE49-F238E27FC236}">
                <a16:creationId xmlns:a16="http://schemas.microsoft.com/office/drawing/2014/main" id="{FD878F82-F4AD-004A-B9AA-1649F1788CD7}"/>
              </a:ext>
            </a:extLst>
          </p:cNvPr>
          <p:cNvGraphicFramePr>
            <a:graphicFrameLocks noChangeAspect="1"/>
          </p:cNvGraphicFramePr>
          <p:nvPr>
            <p:custDataLst>
              <p:tags r:id="rId19"/>
            </p:custData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name="think-cell Slide" r:id="rId20" imgW="38100" imgH="38100" progId="TCLayout.ActiveDocument.1">
                  <p:embed/>
                </p:oleObj>
              </mc:Choice>
              <mc:Fallback>
                <p:oleObj name="think-cell Slide" r:id="rId20" imgW="38100" imgH="38100" progId="TCLayout.ActiveDocument.1">
                  <p:embed/>
                  <p:pic>
                    <p:nvPicPr>
                      <p:cNvPr id="1028" name="Object 3" hidden="1">
                        <a:extLst>
                          <a:ext uri="{FF2B5EF4-FFF2-40B4-BE49-F238E27FC236}">
                            <a16:creationId xmlns:a16="http://schemas.microsoft.com/office/drawing/2014/main" id="{FD878F82-F4AD-004A-B9AA-1649F1788CD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CaseCode">
            <a:extLst>
              <a:ext uri="{FF2B5EF4-FFF2-40B4-BE49-F238E27FC236}">
                <a16:creationId xmlns:a16="http://schemas.microsoft.com/office/drawing/2014/main" id="{2977167B-9FD8-4D97-B208-7F92348B3A01}"/>
              </a:ext>
            </a:extLst>
          </p:cNvPr>
          <p:cNvSpPr txBox="1"/>
          <p:nvPr userDrawn="1"/>
        </p:nvSpPr>
        <p:spPr>
          <a:xfrm>
            <a:off x="6264335" y="6517368"/>
            <a:ext cx="4896560" cy="12311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b="1" noProof="0">
                <a:solidFill>
                  <a:srgbClr val="97999B"/>
                </a:solidFill>
                <a:latin typeface="Open Sans" panose="020B0606030504020204" pitchFamily="34" charset="0"/>
                <a:ea typeface="Open Sans" panose="020B0606030504020204" pitchFamily="34" charset="0"/>
                <a:cs typeface="Open Sans" panose="020B0606030504020204" pitchFamily="34" charset="0"/>
              </a:rPr>
              <a:t>Tech Trends 2026</a:t>
            </a:r>
            <a:endParaRPr lang="en-US" sz="800" noProof="0">
              <a:solidFill>
                <a:srgbClr val="97999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Copyright">
            <a:extLst>
              <a:ext uri="{FF2B5EF4-FFF2-40B4-BE49-F238E27FC236}">
                <a16:creationId xmlns:a16="http://schemas.microsoft.com/office/drawing/2014/main" id="{BD475915-9CB0-4D9E-B734-5B72A4033C05}"/>
              </a:ext>
            </a:extLst>
          </p:cNvPr>
          <p:cNvSpPr txBox="1"/>
          <p:nvPr userDrawn="1"/>
        </p:nvSpPr>
        <p:spPr>
          <a:xfrm>
            <a:off x="583035" y="6517368"/>
            <a:ext cx="5355168" cy="12311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rgbClr val="97999B"/>
                </a:solidFill>
                <a:latin typeface="Open Sans" panose="020B0606030504020204" pitchFamily="34" charset="0"/>
                <a:ea typeface="Open Sans" panose="020B0606030504020204" pitchFamily="34" charset="0"/>
                <a:cs typeface="Open Sans" panose="020B0606030504020204" pitchFamily="34" charset="0"/>
              </a:rPr>
              <a:t>Copyright © 2025 Deloitte Development LLC. All rights reserved.</a:t>
            </a:r>
          </a:p>
        </p:txBody>
      </p:sp>
      <p:sp>
        <p:nvSpPr>
          <p:cNvPr id="9" name="TextBox 8">
            <a:extLst>
              <a:ext uri="{FF2B5EF4-FFF2-40B4-BE49-F238E27FC236}">
                <a16:creationId xmlns:a16="http://schemas.microsoft.com/office/drawing/2014/main" id="{AC88AB25-BB26-4CB2-BA34-A8508D685C56}"/>
              </a:ext>
            </a:extLst>
          </p:cNvPr>
          <p:cNvSpPr txBox="1"/>
          <p:nvPr userDrawn="1"/>
        </p:nvSpPr>
        <p:spPr>
          <a:xfrm>
            <a:off x="11300990" y="6517368"/>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rgbClr val="97999B"/>
                </a:solidFill>
                <a:latin typeface="Open Sans" panose="020B0606030504020204" pitchFamily="34" charset="0"/>
                <a:ea typeface="Open Sans" panose="020B0606030504020204" pitchFamily="34" charset="0"/>
                <a:cs typeface="Open Sans" panose="020B0606030504020204" pitchFamily="34" charset="0"/>
              </a:rPr>
              <a:pPr marL="0" indent="0" algn="r">
                <a:spcBef>
                  <a:spcPts val="450"/>
                </a:spcBef>
                <a:buSzPct val="100000"/>
                <a:buFont typeface="Arial"/>
                <a:buNone/>
              </a:pPr>
              <a:t>‹#›</a:t>
            </a:fld>
            <a:endParaRPr lang="en-US" sz="800" noProof="0">
              <a:solidFill>
                <a:srgbClr val="97999B"/>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0" name="Straight Connector 9">
            <a:extLst>
              <a:ext uri="{FF2B5EF4-FFF2-40B4-BE49-F238E27FC236}">
                <a16:creationId xmlns:a16="http://schemas.microsoft.com/office/drawing/2014/main" id="{8F28E7E1-A034-4B54-93D6-D6BB93209060}"/>
              </a:ext>
            </a:extLst>
          </p:cNvPr>
          <p:cNvCxnSpPr>
            <a:cxnSpLocks/>
          </p:cNvCxnSpPr>
          <p:nvPr userDrawn="1"/>
        </p:nvCxnSpPr>
        <p:spPr>
          <a:xfrm flipV="1">
            <a:off x="11319929" y="6528824"/>
            <a:ext cx="0" cy="80963"/>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95" r:id="rId1"/>
    <p:sldLayoutId id="2147483948" r:id="rId2"/>
    <p:sldLayoutId id="2147483957" r:id="rId3"/>
    <p:sldLayoutId id="2147483959" r:id="rId4"/>
    <p:sldLayoutId id="2147483958" r:id="rId5"/>
    <p:sldLayoutId id="2147483929" r:id="rId6"/>
    <p:sldLayoutId id="2147483949" r:id="rId7"/>
    <p:sldLayoutId id="2147483907" r:id="rId8"/>
    <p:sldLayoutId id="2147483945" r:id="rId9"/>
    <p:sldLayoutId id="2147483871" r:id="rId10"/>
    <p:sldLayoutId id="2147483944" r:id="rId11"/>
    <p:sldLayoutId id="2147483943" r:id="rId12"/>
    <p:sldLayoutId id="2147483941" r:id="rId13"/>
    <p:sldLayoutId id="2147483939" r:id="rId14"/>
    <p:sldLayoutId id="2147483937" r:id="rId15"/>
    <p:sldLayoutId id="2147483935" r:id="rId16"/>
    <p:sldLayoutId id="2147483960" r:id="rId17"/>
  </p:sldLayoutIdLst>
  <p:transition>
    <p:fade/>
  </p:transition>
  <p:hf hdr="0" dt="0"/>
  <p:txStyles>
    <p:titleStyle>
      <a:lvl1pPr algn="l" defTabSz="1217613" rtl="0" eaLnBrk="1" fontAlgn="base" hangingPunct="1">
        <a:lnSpc>
          <a:spcPct val="90000"/>
        </a:lnSpc>
        <a:spcBef>
          <a:spcPct val="0"/>
        </a:spcBef>
        <a:spcAft>
          <a:spcPct val="0"/>
        </a:spcAft>
        <a:defRPr sz="3600" b="1" kern="1200" spc="-5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4572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6pPr>
      <a:lvl7pPr marL="9144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7pPr>
      <a:lvl8pPr marL="13716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8pPr>
      <a:lvl9pPr marL="18288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9pPr>
    </p:titleStyle>
    <p:bodyStyle>
      <a:lvl1pPr algn="l" defTabSz="914400" rtl="0" eaLnBrk="1" fontAlgn="base" latinLnBrk="0" hangingPunct="1">
        <a:lnSpc>
          <a:spcPct val="90000"/>
        </a:lnSpc>
        <a:spcBef>
          <a:spcPct val="0"/>
        </a:spcBef>
        <a:spcAft>
          <a:spcPts val="1200"/>
        </a:spcAft>
        <a:buSzPct val="100000"/>
        <a:buFont typeface="Arial" panose="020B0604020202020204" pitchFamily="34" charset="0"/>
        <a:buNone/>
        <a:defRPr lang="en-US" altLang="en-US" sz="2000" b="0" i="0" kern="1200" cap="none" spc="0" baseline="0" dirty="0">
          <a:solidFill>
            <a:schemeClr val="tx1"/>
          </a:solidFill>
          <a:latin typeface="+mn-lt"/>
          <a:ea typeface="Open Sans" panose="020B0606030504020204" pitchFamily="34" charset="0"/>
          <a:cs typeface="Open Sans" panose="020B0606030504020204" pitchFamily="34" charset="0"/>
        </a:defRPr>
      </a:lvl1pPr>
      <a:lvl2pPr algn="l" defTabSz="914400" rtl="0" eaLnBrk="1" fontAlgn="base" latinLnBrk="0" hangingPunct="1">
        <a:lnSpc>
          <a:spcPct val="110000"/>
        </a:lnSpc>
        <a:spcBef>
          <a:spcPct val="0"/>
        </a:spcBef>
        <a:spcAft>
          <a:spcPts val="1200"/>
        </a:spcAft>
        <a:buSzPct val="100000"/>
        <a:buFont typeface="Arial" panose="020B0604020202020204" pitchFamily="34" charset="0"/>
        <a:buNone/>
        <a:defRPr lang="en-US" altLang="en-US" sz="1600" b="0" i="0" kern="1200" cap="none" spc="0" baseline="0" dirty="0">
          <a:solidFill>
            <a:schemeClr val="tx1"/>
          </a:solidFill>
          <a:latin typeface="+mn-lt"/>
          <a:ea typeface="Open Sans" panose="020B0606030504020204" pitchFamily="34" charset="0"/>
          <a:cs typeface="Open Sans" panose="020B0606030504020204" pitchFamily="34" charset="0"/>
        </a:defRPr>
      </a:lvl2pPr>
      <a:lvl3pPr marL="174625" indent="-174625" algn="l" defTabSz="914400" rtl="0" eaLnBrk="1" fontAlgn="base" latinLnBrk="0" hangingPunct="1">
        <a:lnSpc>
          <a:spcPct val="110000"/>
        </a:lnSpc>
        <a:spcBef>
          <a:spcPct val="0"/>
        </a:spcBef>
        <a:spcAft>
          <a:spcPts val="1200"/>
        </a:spcAft>
        <a:buSzPct val="100000"/>
        <a:buFont typeface="Arial" panose="020B0604020202020204" pitchFamily="34" charset="0"/>
        <a:buChar char="•"/>
        <a:defRPr lang="en-US" altLang="en-US" sz="1600" b="0" i="0" kern="1200" cap="none" spc="0" baseline="0" dirty="0">
          <a:solidFill>
            <a:schemeClr val="tx1"/>
          </a:solidFill>
          <a:latin typeface="+mn-lt"/>
          <a:ea typeface="Open Sans" panose="020B0606030504020204" pitchFamily="34" charset="0"/>
          <a:cs typeface="Open Sans" panose="020B0606030504020204" pitchFamily="34" charset="0"/>
        </a:defRPr>
      </a:lvl3pPr>
      <a:lvl4pPr marL="342900" indent="-168275" algn="l" defTabSz="914400" rtl="0" eaLnBrk="1" fontAlgn="base" latinLnBrk="0" hangingPunct="1">
        <a:lnSpc>
          <a:spcPct val="110000"/>
        </a:lnSpc>
        <a:spcBef>
          <a:spcPct val="0"/>
        </a:spcBef>
        <a:spcAft>
          <a:spcPts val="1200"/>
        </a:spcAft>
        <a:buSzPct val="100000"/>
        <a:buFont typeface="Open Sans" panose="020B0606030504020204" pitchFamily="34" charset="0"/>
        <a:buChar char="−"/>
        <a:defRPr lang="en-US" altLang="en-US" sz="1200" b="0" i="0" kern="1200" cap="none" spc="0" baseline="0" dirty="0">
          <a:solidFill>
            <a:schemeClr val="tx1"/>
          </a:solidFill>
          <a:latin typeface="+mn-lt"/>
          <a:ea typeface="Open Sans" panose="020B0606030504020204" pitchFamily="34" charset="0"/>
          <a:cs typeface="Open Sans" panose="020B0606030504020204" pitchFamily="34" charset="0"/>
        </a:defRPr>
      </a:lvl4pPr>
      <a:lvl5pPr marL="517525" indent="-174625" algn="l" defTabSz="914400" rtl="0" eaLnBrk="1" fontAlgn="base" latinLnBrk="0" hangingPunct="1">
        <a:lnSpc>
          <a:spcPct val="110000"/>
        </a:lnSpc>
        <a:spcBef>
          <a:spcPct val="0"/>
        </a:spcBef>
        <a:spcAft>
          <a:spcPts val="1200"/>
        </a:spcAft>
        <a:buSzPct val="100000"/>
        <a:buFont typeface="Wingdings" panose="05000000000000000000" pitchFamily="2" charset="2"/>
        <a:buChar char="§"/>
        <a:defRPr lang="en-US" altLang="en-US" sz="1200" b="0" i="0" kern="1200" cap="none" spc="0" baseline="0" dirty="0">
          <a:solidFill>
            <a:schemeClr val="tx1"/>
          </a:solidFill>
          <a:latin typeface="+mn-lt"/>
          <a:ea typeface="Open Sans" panose="020B0606030504020204" pitchFamily="34" charset="0"/>
          <a:cs typeface="Open Sans" panose="020B0606030504020204" pitchFamily="34" charset="0"/>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28908500"/>
      </p:ext>
    </p:extLst>
  </p:cSld>
  <p:clrMap bg1="lt1" tx1="dk1" bg2="lt2" tx2="dk2" accent1="accent1" accent2="accent2" accent3="accent3" accent4="accent4" accent5="accent5" accent6="accent6" hlink="hlink" folHlink="folHlink"/>
  <p:sldLayoutIdLst>
    <p:sldLayoutId id="21474839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9.jpeg"/><Relationship Id="rId7"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0.xml"/><Relationship Id="rId5" Type="http://schemas.openxmlformats.org/officeDocument/2006/relationships/image" Target="../media/image54.png"/><Relationship Id="rId4" Type="http://schemas.openxmlformats.org/officeDocument/2006/relationships/hyperlink" Target="http://www.deloitte.com/abou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svg"/><Relationship Id="rId2" Type="http://schemas.openxmlformats.org/officeDocument/2006/relationships/image" Target="../media/image27.jpeg"/><Relationship Id="rId1" Type="http://schemas.openxmlformats.org/officeDocument/2006/relationships/slideLayout" Target="../slideLayouts/slideLayout11.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3.png"/><Relationship Id="rId7"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31.jpe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532530-2A0F-C2D5-ADA3-E5867548FF53}"/>
              </a:ext>
            </a:extLst>
          </p:cNvPr>
          <p:cNvSpPr txBox="1"/>
          <p:nvPr/>
        </p:nvSpPr>
        <p:spPr>
          <a:xfrm>
            <a:off x="643095" y="6219929"/>
            <a:ext cx="2137124" cy="369332"/>
          </a:xfrm>
          <a:prstGeom prst="rect">
            <a:avLst/>
          </a:prstGeom>
          <a:noFill/>
        </p:spPr>
        <p:txBody>
          <a:bodyPr wrap="none" rtlCol="0">
            <a:spAutoFit/>
          </a:bodyPr>
          <a:lstStyle/>
          <a:p>
            <a:r>
              <a:rPr lang="en-US" sz="1800" b="1" dirty="0">
                <a:solidFill>
                  <a:schemeClr val="bg1"/>
                </a:solidFill>
              </a:rPr>
              <a:t>August 27</a:t>
            </a:r>
            <a:r>
              <a:rPr lang="en-US" sz="1800" b="1" baseline="30000" dirty="0">
                <a:solidFill>
                  <a:schemeClr val="bg1"/>
                </a:solidFill>
              </a:rPr>
              <a:t>th</a:t>
            </a:r>
            <a:r>
              <a:rPr lang="en-US" sz="1800" b="1" dirty="0">
                <a:solidFill>
                  <a:schemeClr val="bg1"/>
                </a:solidFill>
              </a:rPr>
              <a:t>, 2026</a:t>
            </a:r>
            <a:endParaRPr lang="en-BE" sz="1800" b="1" dirty="0">
              <a:solidFill>
                <a:schemeClr val="bg1"/>
              </a:solidFill>
            </a:endParaRPr>
          </a:p>
        </p:txBody>
      </p:sp>
    </p:spTree>
    <p:extLst>
      <p:ext uri="{BB962C8B-B14F-4D97-AF65-F5344CB8AC3E}">
        <p14:creationId xmlns:p14="http://schemas.microsoft.com/office/powerpoint/2010/main" val="70397810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68FFB-3A9F-F9A1-267B-BFC004F9D91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978F630-3AED-F063-8421-B82F4D7211C5}"/>
              </a:ext>
            </a:extLst>
          </p:cNvPr>
          <p:cNvSpPr txBox="1"/>
          <p:nvPr/>
        </p:nvSpPr>
        <p:spPr bwMode="gray">
          <a:xfrm>
            <a:off x="853440" y="3213463"/>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C053E577-A7CE-B47D-4B5C-AC0D6DEBA425}"/>
              </a:ext>
            </a:extLst>
          </p:cNvPr>
          <p:cNvSpPr txBox="1"/>
          <p:nvPr/>
        </p:nvSpPr>
        <p:spPr bwMode="gray">
          <a:xfrm>
            <a:off x="2362200" y="40277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3D58FDFC-F885-BB79-800C-60537DCEE788}"/>
              </a:ext>
            </a:extLst>
          </p:cNvPr>
          <p:cNvSpPr txBox="1"/>
          <p:nvPr/>
        </p:nvSpPr>
        <p:spPr bwMode="gray">
          <a:xfrm>
            <a:off x="1024128" y="1122067"/>
            <a:ext cx="6218366" cy="2306933"/>
          </a:xfrm>
          <a:prstGeom prst="rect">
            <a:avLst/>
          </a:prstGeom>
        </p:spPr>
        <p:txBody>
          <a:bodyPr vert="horz" wrap="square" lIns="0" tIns="0" rIns="0" bIns="0" rtlCol="0" anchor="t" anchorCtr="0">
            <a:noAutofit/>
          </a:bodyPr>
          <a:lstStyle/>
          <a:p>
            <a:pPr>
              <a:spcAft>
                <a:spcPts val="1200"/>
              </a:spcAft>
            </a:pPr>
            <a:r>
              <a:rPr lang="en-US" altLang="en-US" sz="4400" b="1">
                <a:solidFill>
                  <a:schemeClr val="accent1"/>
                </a:solidFill>
                <a:latin typeface="Aptos" panose="020B0004020202020204" pitchFamily="34" charset="0"/>
              </a:rPr>
              <a:t>The AI infrastructure reckoning</a:t>
            </a:r>
          </a:p>
          <a:p>
            <a:pPr>
              <a:lnSpc>
                <a:spcPct val="110000"/>
              </a:lnSpc>
              <a:spcAft>
                <a:spcPts val="1200"/>
              </a:spcAft>
            </a:pPr>
            <a:r>
              <a:rPr lang="en-US">
                <a:solidFill>
                  <a:schemeClr val="bg1"/>
                </a:solidFill>
                <a:latin typeface="Aptos" panose="020B0004020202020204" pitchFamily="34" charset="0"/>
              </a:rPr>
              <a:t>Optimizing compute strategy in </a:t>
            </a:r>
            <a:br>
              <a:rPr lang="en-US">
                <a:solidFill>
                  <a:schemeClr val="bg1"/>
                </a:solidFill>
                <a:latin typeface="Aptos" panose="020B0004020202020204" pitchFamily="34" charset="0"/>
              </a:rPr>
            </a:br>
            <a:r>
              <a:rPr lang="en-US">
                <a:solidFill>
                  <a:schemeClr val="bg1"/>
                </a:solidFill>
                <a:latin typeface="Aptos" panose="020B0004020202020204" pitchFamily="34" charset="0"/>
              </a:rPr>
              <a:t>the age of inference economics</a:t>
            </a:r>
          </a:p>
        </p:txBody>
      </p:sp>
      <p:sp>
        <p:nvSpPr>
          <p:cNvPr id="2" name="TextBox 1">
            <a:extLst>
              <a:ext uri="{FF2B5EF4-FFF2-40B4-BE49-F238E27FC236}">
                <a16:creationId xmlns:a16="http://schemas.microsoft.com/office/drawing/2014/main" id="{4B518200-5043-3E75-31A4-64C4A2CFF9A6}"/>
              </a:ext>
            </a:extLst>
          </p:cNvPr>
          <p:cNvSpPr txBox="1"/>
          <p:nvPr/>
        </p:nvSpPr>
        <p:spPr bwMode="gray">
          <a:xfrm>
            <a:off x="-914400" y="31895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D55FFD0E-CC9E-803B-3D09-480AEACB767C}"/>
              </a:ext>
            </a:extLst>
          </p:cNvPr>
          <p:cNvSpPr txBox="1"/>
          <p:nvPr/>
        </p:nvSpPr>
        <p:spPr bwMode="gray">
          <a:xfrm>
            <a:off x="1024128" y="3904800"/>
            <a:ext cx="5023550" cy="1328016"/>
          </a:xfrm>
          <a:prstGeom prst="rect">
            <a:avLst/>
          </a:prstGeom>
        </p:spPr>
        <p:txBody>
          <a:bodyPr vert="horz" wrap="square" lIns="0" tIns="0" rIns="0" bIns="0" rtlCol="0" anchor="t" anchorCtr="0">
            <a:noAutofit/>
          </a:bodyPr>
          <a:lstStyle/>
          <a:p>
            <a:pPr>
              <a:lnSpc>
                <a:spcPct val="110000"/>
              </a:lnSpc>
              <a:spcAft>
                <a:spcPts val="1200"/>
              </a:spcAft>
            </a:pPr>
            <a:r>
              <a:rPr lang="en-US" sz="1800">
                <a:solidFill>
                  <a:schemeClr val="bg1">
                    <a:lumMod val="85000"/>
                  </a:schemeClr>
                </a:solidFill>
                <a:latin typeface="Aptos" panose="020B0004020202020204" pitchFamily="34" charset="0"/>
              </a:rPr>
              <a:t>Existing infrastructure strategies may be misaligned with AI's demands. Enterprises are architecting hybrid AI infrastructure ecosystems that leverage the right compute platform for each specific workload.</a:t>
            </a:r>
          </a:p>
        </p:txBody>
      </p:sp>
      <p:sp>
        <p:nvSpPr>
          <p:cNvPr id="7" name="Oval 6">
            <a:extLst>
              <a:ext uri="{FF2B5EF4-FFF2-40B4-BE49-F238E27FC236}">
                <a16:creationId xmlns:a16="http://schemas.microsoft.com/office/drawing/2014/main" id="{00CC52A9-2134-7B1B-4C06-7943EDF29F7E}"/>
              </a:ext>
            </a:extLst>
          </p:cNvPr>
          <p:cNvSpPr/>
          <p:nvPr/>
        </p:nvSpPr>
        <p:spPr bwMode="gray">
          <a:xfrm>
            <a:off x="3552669" y="7286930"/>
            <a:ext cx="569627" cy="569627"/>
          </a:xfrm>
          <a:prstGeom prst="ellipse">
            <a:avLst/>
          </a:prstGeom>
          <a:solidFill>
            <a:srgbClr val="399DC6"/>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9" name="Oval 8">
            <a:extLst>
              <a:ext uri="{FF2B5EF4-FFF2-40B4-BE49-F238E27FC236}">
                <a16:creationId xmlns:a16="http://schemas.microsoft.com/office/drawing/2014/main" id="{766C45CC-9E18-3E0D-2344-C8BF0785F97C}"/>
              </a:ext>
            </a:extLst>
          </p:cNvPr>
          <p:cNvSpPr/>
          <p:nvPr/>
        </p:nvSpPr>
        <p:spPr bwMode="gray">
          <a:xfrm>
            <a:off x="1567094" y="-1242251"/>
            <a:ext cx="569627" cy="569627"/>
          </a:xfrm>
          <a:prstGeom prst="ellipse">
            <a:avLst/>
          </a:prstGeom>
          <a:solidFill>
            <a:srgbClr val="4AD90D"/>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100431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00527-84D0-2891-11CD-487B265BB90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7E39277-29BB-5C15-6C2D-9E1015BBE20E}"/>
              </a:ext>
            </a:extLst>
          </p:cNvPr>
          <p:cNvSpPr txBox="1"/>
          <p:nvPr/>
        </p:nvSpPr>
        <p:spPr bwMode="gray">
          <a:xfrm>
            <a:off x="6220046" y="3423683"/>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F81D423D-7CF0-C34B-6268-092C5759B009}"/>
              </a:ext>
            </a:extLst>
          </p:cNvPr>
          <p:cNvSpPr txBox="1"/>
          <p:nvPr/>
        </p:nvSpPr>
        <p:spPr bwMode="gray">
          <a:xfrm>
            <a:off x="8431619" y="299838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451CED2B-0229-4B39-9971-2289BA2A05A5}"/>
              </a:ext>
            </a:extLst>
          </p:cNvPr>
          <p:cNvSpPr txBox="1"/>
          <p:nvPr/>
        </p:nvSpPr>
        <p:spPr bwMode="gray">
          <a:xfrm>
            <a:off x="9803219" y="186069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F9F72BE-4AF2-BC3B-28D4-AB233347D866}"/>
              </a:ext>
            </a:extLst>
          </p:cNvPr>
          <p:cNvSpPr txBox="1"/>
          <p:nvPr/>
        </p:nvSpPr>
        <p:spPr bwMode="gray">
          <a:xfrm>
            <a:off x="7500257" y="43434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5A535FFF-83C0-536C-3F21-718072D69A66}"/>
              </a:ext>
            </a:extLst>
          </p:cNvPr>
          <p:cNvSpPr/>
          <p:nvPr/>
        </p:nvSpPr>
        <p:spPr bwMode="gray">
          <a:xfrm>
            <a:off x="1315122" y="4462483"/>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3" name="TextBox 2">
            <a:extLst>
              <a:ext uri="{FF2B5EF4-FFF2-40B4-BE49-F238E27FC236}">
                <a16:creationId xmlns:a16="http://schemas.microsoft.com/office/drawing/2014/main" id="{8C3F29C7-9805-0A91-4609-D72B5A802D76}"/>
              </a:ext>
            </a:extLst>
          </p:cNvPr>
          <p:cNvSpPr txBox="1"/>
          <p:nvPr/>
        </p:nvSpPr>
        <p:spPr bwMode="gray">
          <a:xfrm>
            <a:off x="1505415" y="4572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BCAEC5D-B5DD-01CC-BC05-45D1CDE792B5}"/>
              </a:ext>
            </a:extLst>
          </p:cNvPr>
          <p:cNvSpPr txBox="1"/>
          <p:nvPr/>
        </p:nvSpPr>
        <p:spPr bwMode="gray">
          <a:xfrm>
            <a:off x="1024128" y="777240"/>
            <a:ext cx="7933856" cy="815493"/>
          </a:xfrm>
          <a:prstGeom prst="rect">
            <a:avLst/>
          </a:prstGeom>
        </p:spPr>
        <p:txBody>
          <a:bodyPr vert="horz" wrap="square" lIns="0" tIns="0" rIns="0" bIns="0" rtlCol="0" anchor="t" anchorCtr="0">
            <a:noAutofit/>
          </a:bodyPr>
          <a:lstStyle/>
          <a:p>
            <a:pPr>
              <a:spcAft>
                <a:spcPts val="1200"/>
              </a:spcAft>
            </a:pPr>
            <a:r>
              <a:rPr lang="en-US" altLang="en-US" sz="4400" b="1">
                <a:solidFill>
                  <a:schemeClr val="bg1"/>
                </a:solidFill>
                <a:latin typeface="Aptos" panose="020B0004020202020204" pitchFamily="34" charset="0"/>
              </a:rPr>
              <a:t>The AI infrastructure reckoning</a:t>
            </a:r>
            <a:endParaRPr lang="en-US">
              <a:solidFill>
                <a:schemeClr val="bg1"/>
              </a:solidFill>
              <a:latin typeface="Aptos" panose="020B0004020202020204" pitchFamily="34" charset="0"/>
            </a:endParaRPr>
          </a:p>
        </p:txBody>
      </p:sp>
      <p:sp>
        <p:nvSpPr>
          <p:cNvPr id="5" name="TextBox 4">
            <a:extLst>
              <a:ext uri="{FF2B5EF4-FFF2-40B4-BE49-F238E27FC236}">
                <a16:creationId xmlns:a16="http://schemas.microsoft.com/office/drawing/2014/main" id="{5BDA55B9-79EE-EE28-0884-55F87BAD52B0}"/>
              </a:ext>
            </a:extLst>
          </p:cNvPr>
          <p:cNvSpPr txBox="1"/>
          <p:nvPr/>
        </p:nvSpPr>
        <p:spPr bwMode="gray">
          <a:xfrm>
            <a:off x="9458266" y="1975104"/>
            <a:ext cx="2459670" cy="2308324"/>
          </a:xfrm>
          <a:prstGeom prst="rect">
            <a:avLst/>
          </a:prstGeom>
          <a:noFill/>
        </p:spPr>
        <p:txBody>
          <a:bodyPr wrap="square">
            <a:spAutoFit/>
          </a:bodyPr>
          <a:lstStyle/>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While inference costs have plummeted, dropping 280-fold over the last two years,</a:t>
            </a:r>
            <a:b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br>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enterprises are experiencing explosive growth in overall AI spending.</a:t>
            </a:r>
          </a:p>
        </p:txBody>
      </p:sp>
      <p:sp>
        <p:nvSpPr>
          <p:cNvPr id="27" name="TextBox 26">
            <a:extLst>
              <a:ext uri="{FF2B5EF4-FFF2-40B4-BE49-F238E27FC236}">
                <a16:creationId xmlns:a16="http://schemas.microsoft.com/office/drawing/2014/main" id="{4D5E9110-5D56-B167-E3B9-D948DEA4C217}"/>
              </a:ext>
            </a:extLst>
          </p:cNvPr>
          <p:cNvSpPr txBox="1"/>
          <p:nvPr/>
        </p:nvSpPr>
        <p:spPr bwMode="gray">
          <a:xfrm>
            <a:off x="6220046" y="3423683"/>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B52EAE9F-2725-9962-627A-4DD7040DD118}"/>
              </a:ext>
            </a:extLst>
          </p:cNvPr>
          <p:cNvSpPr txBox="1"/>
          <p:nvPr/>
        </p:nvSpPr>
        <p:spPr bwMode="gray">
          <a:xfrm>
            <a:off x="8431619" y="299838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F5D71335-61DC-6FFB-CF2A-D2CAD3CE486B}"/>
              </a:ext>
            </a:extLst>
          </p:cNvPr>
          <p:cNvSpPr txBox="1"/>
          <p:nvPr/>
        </p:nvSpPr>
        <p:spPr bwMode="gray">
          <a:xfrm>
            <a:off x="7500257" y="43434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30" name="Oval 29">
            <a:extLst>
              <a:ext uri="{FF2B5EF4-FFF2-40B4-BE49-F238E27FC236}">
                <a16:creationId xmlns:a16="http://schemas.microsoft.com/office/drawing/2014/main" id="{8F7FC4F1-CD0D-8026-6CFD-4479A521B554}"/>
              </a:ext>
            </a:extLst>
          </p:cNvPr>
          <p:cNvSpPr/>
          <p:nvPr/>
        </p:nvSpPr>
        <p:spPr bwMode="gray">
          <a:xfrm>
            <a:off x="1315122" y="4462483"/>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31" name="TextBox 30">
            <a:extLst>
              <a:ext uri="{FF2B5EF4-FFF2-40B4-BE49-F238E27FC236}">
                <a16:creationId xmlns:a16="http://schemas.microsoft.com/office/drawing/2014/main" id="{5B0C762A-C67A-5B26-DDAC-3C609B74132F}"/>
              </a:ext>
            </a:extLst>
          </p:cNvPr>
          <p:cNvSpPr txBox="1"/>
          <p:nvPr/>
        </p:nvSpPr>
        <p:spPr bwMode="gray">
          <a:xfrm>
            <a:off x="-261257" y="451757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39" name="TextBox 38">
            <a:extLst>
              <a:ext uri="{FF2B5EF4-FFF2-40B4-BE49-F238E27FC236}">
                <a16:creationId xmlns:a16="http://schemas.microsoft.com/office/drawing/2014/main" id="{E71A20C0-E92D-B631-E3B2-AB4FABFFDD7D}"/>
              </a:ext>
            </a:extLst>
          </p:cNvPr>
          <p:cNvSpPr txBox="1"/>
          <p:nvPr/>
        </p:nvSpPr>
        <p:spPr bwMode="gray">
          <a:xfrm>
            <a:off x="2318000" y="2154159"/>
            <a:ext cx="5779836"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inference economics wake up call</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Skyrocketing AI costs are forcing enterprises to rethink their infrastructure strategies</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id="{1674D27D-E351-F6AA-FDFA-C97A11DC6AB9}"/>
              </a:ext>
            </a:extLst>
          </p:cNvPr>
          <p:cNvSpPr txBox="1"/>
          <p:nvPr/>
        </p:nvSpPr>
        <p:spPr bwMode="gray">
          <a:xfrm>
            <a:off x="2318000" y="3574744"/>
            <a:ext cx="6279900"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AI-optimized data center</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Hybrid ecosystems combining cloud, on-prem, and edge enhance control over AI infrastructure and manage costs</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8A1E6108-C2BD-EFC6-C86B-9ACC01C6C34E}"/>
              </a:ext>
            </a:extLst>
          </p:cNvPr>
          <p:cNvSpPr txBox="1"/>
          <p:nvPr/>
        </p:nvSpPr>
        <p:spPr bwMode="gray">
          <a:xfrm>
            <a:off x="2318000" y="4962672"/>
            <a:ext cx="6152900"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data center drives toward new frontiers</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Emerging paradigms like optical, neuromorphic, and quantum computing may force continued transformation in the compute landscape</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2" name="TextBox 41">
            <a:extLst>
              <a:ext uri="{FF2B5EF4-FFF2-40B4-BE49-F238E27FC236}">
                <a16:creationId xmlns:a16="http://schemas.microsoft.com/office/drawing/2014/main" id="{35908982-6F41-414A-18F3-2F3DC049D7D0}"/>
              </a:ext>
            </a:extLst>
          </p:cNvPr>
          <p:cNvSpPr txBox="1"/>
          <p:nvPr/>
        </p:nvSpPr>
        <p:spPr bwMode="gray">
          <a:xfrm>
            <a:off x="571500" y="18415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4E4D9846-3C0E-552F-A1DD-7A401428172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181217" y="0"/>
            <a:ext cx="3010783" cy="1181674"/>
          </a:xfrm>
          <a:prstGeom prst="rect">
            <a:avLst/>
          </a:prstGeom>
        </p:spPr>
      </p:pic>
      <p:sp>
        <p:nvSpPr>
          <p:cNvPr id="4" name="TextBox 3">
            <a:extLst>
              <a:ext uri="{FF2B5EF4-FFF2-40B4-BE49-F238E27FC236}">
                <a16:creationId xmlns:a16="http://schemas.microsoft.com/office/drawing/2014/main" id="{D2701747-CB33-9CD6-88B8-475908547792}"/>
              </a:ext>
            </a:extLst>
          </p:cNvPr>
          <p:cNvSpPr txBox="1"/>
          <p:nvPr/>
        </p:nvSpPr>
        <p:spPr bwMode="gray">
          <a:xfrm>
            <a:off x="1632030" y="-43983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54" name="TextBox 53">
            <a:extLst>
              <a:ext uri="{FF2B5EF4-FFF2-40B4-BE49-F238E27FC236}">
                <a16:creationId xmlns:a16="http://schemas.microsoft.com/office/drawing/2014/main" id="{A689D68C-004A-24CB-01CA-10070B751774}"/>
              </a:ext>
            </a:extLst>
          </p:cNvPr>
          <p:cNvSpPr txBox="1"/>
          <p:nvPr/>
        </p:nvSpPr>
        <p:spPr bwMode="gray">
          <a:xfrm>
            <a:off x="1403541" y="451757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55" name="Oval 54">
            <a:extLst>
              <a:ext uri="{FF2B5EF4-FFF2-40B4-BE49-F238E27FC236}">
                <a16:creationId xmlns:a16="http://schemas.microsoft.com/office/drawing/2014/main" id="{76D0D493-05EA-7BBD-C905-5ABBA1CFDC1A}"/>
              </a:ext>
            </a:extLst>
          </p:cNvPr>
          <p:cNvSpPr/>
          <p:nvPr/>
        </p:nvSpPr>
        <p:spPr bwMode="gray">
          <a:xfrm>
            <a:off x="1024128" y="3576831"/>
            <a:ext cx="914400" cy="914400"/>
          </a:xfrm>
          <a:prstGeom prst="ellipse">
            <a:avLst/>
          </a:prstGeom>
          <a:solidFill>
            <a:srgbClr val="369EC7"/>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56" name="Oval 55">
            <a:extLst>
              <a:ext uri="{FF2B5EF4-FFF2-40B4-BE49-F238E27FC236}">
                <a16:creationId xmlns:a16="http://schemas.microsoft.com/office/drawing/2014/main" id="{8DA88AC4-4A34-4ABB-CC4F-C8F780A56429}"/>
              </a:ext>
            </a:extLst>
          </p:cNvPr>
          <p:cNvSpPr/>
          <p:nvPr/>
        </p:nvSpPr>
        <p:spPr bwMode="gray">
          <a:xfrm>
            <a:off x="1031764" y="2154159"/>
            <a:ext cx="914400" cy="914400"/>
          </a:xfrm>
          <a:prstGeom prst="ellipse">
            <a:avLst/>
          </a:prstGeom>
          <a:solidFill>
            <a:srgbClr val="359C8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57" name="Chord 56">
            <a:extLst>
              <a:ext uri="{FF2B5EF4-FFF2-40B4-BE49-F238E27FC236}">
                <a16:creationId xmlns:a16="http://schemas.microsoft.com/office/drawing/2014/main" id="{1BE7351C-B30C-FAEA-B5A0-1E5BEF7AA721}"/>
              </a:ext>
            </a:extLst>
          </p:cNvPr>
          <p:cNvSpPr/>
          <p:nvPr/>
        </p:nvSpPr>
        <p:spPr bwMode="gray">
          <a:xfrm>
            <a:off x="1024128" y="2154159"/>
            <a:ext cx="914400" cy="914400"/>
          </a:xfrm>
          <a:prstGeom prst="chord">
            <a:avLst/>
          </a:prstGeom>
          <a:blipFill dpi="0" rotWithShape="1">
            <a:blip r:embed="rId4">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58" name="Oval 57">
            <a:extLst>
              <a:ext uri="{FF2B5EF4-FFF2-40B4-BE49-F238E27FC236}">
                <a16:creationId xmlns:a16="http://schemas.microsoft.com/office/drawing/2014/main" id="{02E17FA5-1618-BB52-16BF-70E611BC15BD}"/>
              </a:ext>
            </a:extLst>
          </p:cNvPr>
          <p:cNvSpPr/>
          <p:nvPr/>
        </p:nvSpPr>
        <p:spPr bwMode="gray">
          <a:xfrm>
            <a:off x="1024128" y="4964760"/>
            <a:ext cx="914400" cy="914400"/>
          </a:xfrm>
          <a:prstGeom prst="ellipse">
            <a:avLst/>
          </a:prstGeom>
          <a:solidFill>
            <a:srgbClr val="F5A14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59" name="Chord 58">
            <a:extLst>
              <a:ext uri="{FF2B5EF4-FFF2-40B4-BE49-F238E27FC236}">
                <a16:creationId xmlns:a16="http://schemas.microsoft.com/office/drawing/2014/main" id="{21AE6E72-2D12-1FE4-A6B5-9AC633C64116}"/>
              </a:ext>
            </a:extLst>
          </p:cNvPr>
          <p:cNvSpPr/>
          <p:nvPr/>
        </p:nvSpPr>
        <p:spPr bwMode="gray">
          <a:xfrm>
            <a:off x="1024128" y="4962674"/>
            <a:ext cx="914400" cy="914400"/>
          </a:xfrm>
          <a:prstGeom prst="chord">
            <a:avLst/>
          </a:prstGeom>
          <a:blipFill dpi="0" rotWithShape="1">
            <a:blip r:embed="rId5">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60" name="Chord 59">
            <a:extLst>
              <a:ext uri="{FF2B5EF4-FFF2-40B4-BE49-F238E27FC236}">
                <a16:creationId xmlns:a16="http://schemas.microsoft.com/office/drawing/2014/main" id="{03EB6AD3-6D44-1203-5B76-0122BDF6C1B2}"/>
              </a:ext>
            </a:extLst>
          </p:cNvPr>
          <p:cNvSpPr/>
          <p:nvPr/>
        </p:nvSpPr>
        <p:spPr bwMode="gray">
          <a:xfrm>
            <a:off x="1024128" y="3576559"/>
            <a:ext cx="914400" cy="914400"/>
          </a:xfrm>
          <a:prstGeom prst="chord">
            <a:avLst/>
          </a:prstGeom>
          <a:blipFill dpi="0" rotWithShape="1">
            <a:blip r:embed="rId6">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846500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75BF7-7087-C016-4DD4-6A967D8B45F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6AB84FF-96CC-A4C5-F859-209DC8E4BE3D}"/>
              </a:ext>
            </a:extLst>
          </p:cNvPr>
          <p:cNvSpPr txBox="1"/>
          <p:nvPr/>
        </p:nvSpPr>
        <p:spPr bwMode="gray">
          <a:xfrm>
            <a:off x="853440" y="3213463"/>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85E9918C-5643-1AE9-ED40-9B95DE5F4E6D}"/>
              </a:ext>
            </a:extLst>
          </p:cNvPr>
          <p:cNvSpPr txBox="1"/>
          <p:nvPr/>
        </p:nvSpPr>
        <p:spPr bwMode="gray">
          <a:xfrm>
            <a:off x="2362200" y="40277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A8EED928-3036-C4FC-B0D6-5D27A3558514}"/>
              </a:ext>
            </a:extLst>
          </p:cNvPr>
          <p:cNvSpPr txBox="1"/>
          <p:nvPr/>
        </p:nvSpPr>
        <p:spPr bwMode="gray">
          <a:xfrm>
            <a:off x="-914400" y="31895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BF8AF799-0AA4-0DE3-6DCD-0A036DEEE150}"/>
              </a:ext>
            </a:extLst>
          </p:cNvPr>
          <p:cNvSpPr txBox="1"/>
          <p:nvPr/>
        </p:nvSpPr>
        <p:spPr bwMode="gray">
          <a:xfrm>
            <a:off x="1027294" y="1749698"/>
            <a:ext cx="6218366" cy="1679302"/>
          </a:xfrm>
          <a:prstGeom prst="rect">
            <a:avLst/>
          </a:prstGeom>
        </p:spPr>
        <p:txBody>
          <a:bodyPr vert="horz" wrap="square" lIns="0" tIns="0" rIns="0" bIns="0" rtlCol="0" anchor="t" anchorCtr="0">
            <a:noAutofit/>
          </a:bodyPr>
          <a:lstStyle/>
          <a:p>
            <a:pPr>
              <a:lnSpc>
                <a:spcPct val="110000"/>
              </a:lnSpc>
              <a:spcAft>
                <a:spcPts val="1200"/>
              </a:spcAft>
            </a:pPr>
            <a:r>
              <a:rPr lang="en-US" altLang="en-US" sz="4400" b="1">
                <a:solidFill>
                  <a:schemeClr val="accent1"/>
                </a:solidFill>
                <a:latin typeface="Aptos" panose="020B0004020202020204" pitchFamily="34" charset="0"/>
              </a:rPr>
              <a:t>The great rebuild</a:t>
            </a:r>
          </a:p>
          <a:p>
            <a:r>
              <a:rPr lang="en-US">
                <a:solidFill>
                  <a:schemeClr val="bg1"/>
                </a:solidFill>
                <a:latin typeface="Aptos" panose="020B0004020202020204" pitchFamily="34" charset="0"/>
              </a:rPr>
              <a:t>Architecting an AI-native tech </a:t>
            </a:r>
            <a:br>
              <a:rPr lang="en-US">
                <a:solidFill>
                  <a:schemeClr val="bg1"/>
                </a:solidFill>
                <a:latin typeface="Aptos" panose="020B0004020202020204" pitchFamily="34" charset="0"/>
              </a:rPr>
            </a:br>
            <a:r>
              <a:rPr lang="en-US">
                <a:solidFill>
                  <a:schemeClr val="bg1"/>
                </a:solidFill>
                <a:latin typeface="Aptos" panose="020B0004020202020204" pitchFamily="34" charset="0"/>
              </a:rPr>
              <a:t>organization</a:t>
            </a:r>
          </a:p>
        </p:txBody>
      </p:sp>
      <p:sp>
        <p:nvSpPr>
          <p:cNvPr id="11" name="TextBox 10">
            <a:extLst>
              <a:ext uri="{FF2B5EF4-FFF2-40B4-BE49-F238E27FC236}">
                <a16:creationId xmlns:a16="http://schemas.microsoft.com/office/drawing/2014/main" id="{91E4CE66-8715-5CD9-06CA-4E115D9ACEC3}"/>
              </a:ext>
            </a:extLst>
          </p:cNvPr>
          <p:cNvSpPr txBox="1"/>
          <p:nvPr/>
        </p:nvSpPr>
        <p:spPr bwMode="gray">
          <a:xfrm>
            <a:off x="1027294" y="3668528"/>
            <a:ext cx="5023550" cy="1510170"/>
          </a:xfrm>
          <a:prstGeom prst="rect">
            <a:avLst/>
          </a:prstGeom>
        </p:spPr>
        <p:txBody>
          <a:bodyPr vert="horz" wrap="square" lIns="0" tIns="0" rIns="0" bIns="0" rtlCol="0" anchor="t" anchorCtr="0">
            <a:noAutofit/>
          </a:bodyPr>
          <a:lstStyle/>
          <a:p>
            <a:pPr>
              <a:lnSpc>
                <a:spcPct val="110000"/>
              </a:lnSpc>
              <a:spcAft>
                <a:spcPts val="1200"/>
              </a:spcAft>
            </a:pPr>
            <a:r>
              <a:rPr lang="en-US" sz="1800">
                <a:solidFill>
                  <a:schemeClr val="bg1">
                    <a:lumMod val="85000"/>
                  </a:schemeClr>
                </a:solidFill>
                <a:latin typeface="Aptos" panose="020B0004020202020204" pitchFamily="34" charset="0"/>
              </a:rPr>
              <a:t>AI is reengineering how technology organizations are structured, governed, and led. While there's no single blueprint for the path forward, organizations are actively taking steps to prepare for our AI-powered future.</a:t>
            </a:r>
          </a:p>
        </p:txBody>
      </p:sp>
      <p:sp>
        <p:nvSpPr>
          <p:cNvPr id="6" name="Oval 5">
            <a:extLst>
              <a:ext uri="{FF2B5EF4-FFF2-40B4-BE49-F238E27FC236}">
                <a16:creationId xmlns:a16="http://schemas.microsoft.com/office/drawing/2014/main" id="{0F34B034-28FD-3554-9114-BC0693225C15}"/>
              </a:ext>
            </a:extLst>
          </p:cNvPr>
          <p:cNvSpPr/>
          <p:nvPr/>
        </p:nvSpPr>
        <p:spPr bwMode="gray">
          <a:xfrm>
            <a:off x="3552669" y="7286930"/>
            <a:ext cx="569627" cy="569627"/>
          </a:xfrm>
          <a:prstGeom prst="ellipse">
            <a:avLst/>
          </a:prstGeom>
          <a:solidFill>
            <a:srgbClr val="399DC6"/>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Oval 7">
            <a:extLst>
              <a:ext uri="{FF2B5EF4-FFF2-40B4-BE49-F238E27FC236}">
                <a16:creationId xmlns:a16="http://schemas.microsoft.com/office/drawing/2014/main" id="{646D5934-4EB1-4082-0F2F-BF902540CD82}"/>
              </a:ext>
            </a:extLst>
          </p:cNvPr>
          <p:cNvSpPr/>
          <p:nvPr/>
        </p:nvSpPr>
        <p:spPr bwMode="gray">
          <a:xfrm>
            <a:off x="1567094" y="-1242251"/>
            <a:ext cx="569627" cy="569627"/>
          </a:xfrm>
          <a:prstGeom prst="ellipse">
            <a:avLst/>
          </a:prstGeom>
          <a:solidFill>
            <a:srgbClr val="4AD90D"/>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3136876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00527-84D0-2891-11CD-487B265BB90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7E39277-29BB-5C15-6C2D-9E1015BBE20E}"/>
              </a:ext>
            </a:extLst>
          </p:cNvPr>
          <p:cNvSpPr txBox="1"/>
          <p:nvPr/>
        </p:nvSpPr>
        <p:spPr bwMode="gray">
          <a:xfrm>
            <a:off x="6220046" y="3423683"/>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F81D423D-7CF0-C34B-6268-092C5759B009}"/>
              </a:ext>
            </a:extLst>
          </p:cNvPr>
          <p:cNvSpPr txBox="1"/>
          <p:nvPr/>
        </p:nvSpPr>
        <p:spPr bwMode="gray">
          <a:xfrm>
            <a:off x="8431619" y="299838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451CED2B-0229-4B39-9971-2289BA2A05A5}"/>
              </a:ext>
            </a:extLst>
          </p:cNvPr>
          <p:cNvSpPr txBox="1"/>
          <p:nvPr/>
        </p:nvSpPr>
        <p:spPr bwMode="gray">
          <a:xfrm>
            <a:off x="9803219" y="186069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F9F72BE-4AF2-BC3B-28D4-AB233347D866}"/>
              </a:ext>
            </a:extLst>
          </p:cNvPr>
          <p:cNvSpPr txBox="1"/>
          <p:nvPr/>
        </p:nvSpPr>
        <p:spPr bwMode="gray">
          <a:xfrm>
            <a:off x="7500257" y="43434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5A535FFF-83C0-536C-3F21-718072D69A66}"/>
              </a:ext>
            </a:extLst>
          </p:cNvPr>
          <p:cNvSpPr/>
          <p:nvPr/>
        </p:nvSpPr>
        <p:spPr bwMode="gray">
          <a:xfrm>
            <a:off x="1315122" y="4462483"/>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3" name="TextBox 2">
            <a:extLst>
              <a:ext uri="{FF2B5EF4-FFF2-40B4-BE49-F238E27FC236}">
                <a16:creationId xmlns:a16="http://schemas.microsoft.com/office/drawing/2014/main" id="{8C3F29C7-9805-0A91-4609-D72B5A802D76}"/>
              </a:ext>
            </a:extLst>
          </p:cNvPr>
          <p:cNvSpPr txBox="1"/>
          <p:nvPr/>
        </p:nvSpPr>
        <p:spPr bwMode="gray">
          <a:xfrm>
            <a:off x="1505415" y="4572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BCAEC5D-B5DD-01CC-BC05-45D1CDE792B5}"/>
              </a:ext>
            </a:extLst>
          </p:cNvPr>
          <p:cNvSpPr txBox="1"/>
          <p:nvPr/>
        </p:nvSpPr>
        <p:spPr bwMode="gray">
          <a:xfrm>
            <a:off x="1024128" y="777240"/>
            <a:ext cx="7933856" cy="815493"/>
          </a:xfrm>
          <a:prstGeom prst="rect">
            <a:avLst/>
          </a:prstGeom>
        </p:spPr>
        <p:txBody>
          <a:bodyPr vert="horz" wrap="square" lIns="0" tIns="0" rIns="0" bIns="0" rtlCol="0" anchor="t" anchorCtr="0">
            <a:noAutofit/>
          </a:bodyPr>
          <a:lstStyle/>
          <a:p>
            <a:pPr>
              <a:spcAft>
                <a:spcPts val="1200"/>
              </a:spcAft>
            </a:pPr>
            <a:r>
              <a:rPr lang="en-US" altLang="en-US" sz="4400" b="1">
                <a:solidFill>
                  <a:schemeClr val="bg1"/>
                </a:solidFill>
                <a:latin typeface="Aptos" panose="020B0004020202020204" pitchFamily="34" charset="0"/>
              </a:rPr>
              <a:t>The great rebuild</a:t>
            </a:r>
            <a:endParaRPr lang="en-US">
              <a:solidFill>
                <a:schemeClr val="bg1"/>
              </a:solidFill>
              <a:latin typeface="Aptos" panose="020B0004020202020204" pitchFamily="34" charset="0"/>
            </a:endParaRPr>
          </a:p>
        </p:txBody>
      </p:sp>
      <p:sp>
        <p:nvSpPr>
          <p:cNvPr id="5" name="TextBox 4">
            <a:extLst>
              <a:ext uri="{FF2B5EF4-FFF2-40B4-BE49-F238E27FC236}">
                <a16:creationId xmlns:a16="http://schemas.microsoft.com/office/drawing/2014/main" id="{5BDA55B9-79EE-EE28-0884-55F87BAD52B0}"/>
              </a:ext>
            </a:extLst>
          </p:cNvPr>
          <p:cNvSpPr txBox="1"/>
          <p:nvPr/>
        </p:nvSpPr>
        <p:spPr bwMode="gray">
          <a:xfrm>
            <a:off x="9458266" y="1975104"/>
            <a:ext cx="2459670" cy="2339102"/>
          </a:xfrm>
          <a:prstGeom prst="rect">
            <a:avLst/>
          </a:prstGeom>
          <a:noFill/>
        </p:spPr>
        <p:txBody>
          <a:bodyPr wrap="square">
            <a:spAutoFit/>
          </a:bodyPr>
          <a:lstStyle/>
          <a:p>
            <a:r>
              <a:rPr lang="en-US" sz="2000" b="1">
                <a:solidFill>
                  <a:schemeClr val="bg1"/>
                </a:solidFill>
                <a:latin typeface="Aptos Black" panose="020B0004020202020204" pitchFamily="34" charset="0"/>
              </a:rPr>
              <a:t>78%</a:t>
            </a:r>
            <a:r>
              <a:rPr lang="en-US" sz="1800" b="1">
                <a:solidFill>
                  <a:schemeClr val="bg1"/>
                </a:solidFill>
                <a:latin typeface="Aptos Black" panose="020B0004020202020204" pitchFamily="34" charset="0"/>
              </a:rPr>
              <a:t> </a:t>
            </a:r>
            <a:r>
              <a:rPr lang="en-US" sz="1800">
                <a:solidFill>
                  <a:schemeClr val="bg1"/>
                </a:solidFill>
                <a:latin typeface="Aptos" panose="020B0004020202020204" pitchFamily="34" charset="0"/>
              </a:rPr>
              <a:t>of tech leaders anticipate broad, targeted, or transformational integration of AI agents into architecture workflows over the next five years.</a:t>
            </a:r>
            <a:endParaRPr lang="en-US" sz="1800">
              <a:solidFill>
                <a:schemeClr val="bg1"/>
              </a:solidFill>
              <a:latin typeface="Aptos" panose="020B0004020202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4D5E9110-5D56-B167-E3B9-D948DEA4C217}"/>
              </a:ext>
            </a:extLst>
          </p:cNvPr>
          <p:cNvSpPr txBox="1"/>
          <p:nvPr/>
        </p:nvSpPr>
        <p:spPr bwMode="gray">
          <a:xfrm>
            <a:off x="6220046" y="3423683"/>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B52EAE9F-2725-9962-627A-4DD7040DD118}"/>
              </a:ext>
            </a:extLst>
          </p:cNvPr>
          <p:cNvSpPr txBox="1"/>
          <p:nvPr/>
        </p:nvSpPr>
        <p:spPr bwMode="gray">
          <a:xfrm>
            <a:off x="8431619" y="299838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F5D71335-61DC-6FFB-CF2A-D2CAD3CE486B}"/>
              </a:ext>
            </a:extLst>
          </p:cNvPr>
          <p:cNvSpPr txBox="1"/>
          <p:nvPr/>
        </p:nvSpPr>
        <p:spPr bwMode="gray">
          <a:xfrm>
            <a:off x="7500257" y="43434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30" name="Oval 29">
            <a:extLst>
              <a:ext uri="{FF2B5EF4-FFF2-40B4-BE49-F238E27FC236}">
                <a16:creationId xmlns:a16="http://schemas.microsoft.com/office/drawing/2014/main" id="{8F7FC4F1-CD0D-8026-6CFD-4479A521B554}"/>
              </a:ext>
            </a:extLst>
          </p:cNvPr>
          <p:cNvSpPr/>
          <p:nvPr/>
        </p:nvSpPr>
        <p:spPr bwMode="gray">
          <a:xfrm>
            <a:off x="1315122" y="4462483"/>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39" name="TextBox 38">
            <a:extLst>
              <a:ext uri="{FF2B5EF4-FFF2-40B4-BE49-F238E27FC236}">
                <a16:creationId xmlns:a16="http://schemas.microsoft.com/office/drawing/2014/main" id="{E71A20C0-E92D-B631-E3B2-AB4FABFFDD7D}"/>
              </a:ext>
            </a:extLst>
          </p:cNvPr>
          <p:cNvSpPr txBox="1"/>
          <p:nvPr/>
        </p:nvSpPr>
        <p:spPr bwMode="gray">
          <a:xfrm>
            <a:off x="2318000" y="2154159"/>
            <a:ext cx="5779836"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AI is reshaping the tech function</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Data reveals AI is fundamentally rearchitecting tech organizations, from priorities and purpose to people</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id="{1674D27D-E351-F6AA-FDFA-C97A11DC6AB9}"/>
              </a:ext>
            </a:extLst>
          </p:cNvPr>
          <p:cNvSpPr txBox="1"/>
          <p:nvPr/>
        </p:nvSpPr>
        <p:spPr bwMode="gray">
          <a:xfrm>
            <a:off x="2318000" y="3574744"/>
            <a:ext cx="6372318"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Strategies to prepare  for an AI-powered future</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Leaders prioritize modular design, human-machine collaboration, and bold ambitions over incremental change</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8A1E6108-C2BD-EFC6-C86B-9ACC01C6C34E}"/>
              </a:ext>
            </a:extLst>
          </p:cNvPr>
          <p:cNvSpPr txBox="1"/>
          <p:nvPr/>
        </p:nvSpPr>
        <p:spPr bwMode="gray">
          <a:xfrm>
            <a:off x="2318000" y="4962672"/>
            <a:ext cx="6639984"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markers of an AI-powered tech organization</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While every organization's AI journey is distinct, there are common characteristics that will define successful AI-driven tech orgs</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2" name="TextBox 41">
            <a:extLst>
              <a:ext uri="{FF2B5EF4-FFF2-40B4-BE49-F238E27FC236}">
                <a16:creationId xmlns:a16="http://schemas.microsoft.com/office/drawing/2014/main" id="{35908982-6F41-414A-18F3-2F3DC049D7D0}"/>
              </a:ext>
            </a:extLst>
          </p:cNvPr>
          <p:cNvSpPr txBox="1"/>
          <p:nvPr/>
        </p:nvSpPr>
        <p:spPr bwMode="gray">
          <a:xfrm>
            <a:off x="571500" y="18415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4E4D9846-3C0E-552F-A1DD-7A401428172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181217" y="0"/>
            <a:ext cx="3010783" cy="1181674"/>
          </a:xfrm>
          <a:prstGeom prst="rect">
            <a:avLst/>
          </a:prstGeom>
        </p:spPr>
      </p:pic>
      <p:sp>
        <p:nvSpPr>
          <p:cNvPr id="11" name="TextBox 10">
            <a:extLst>
              <a:ext uri="{FF2B5EF4-FFF2-40B4-BE49-F238E27FC236}">
                <a16:creationId xmlns:a16="http://schemas.microsoft.com/office/drawing/2014/main" id="{3C7B15BE-68F9-6617-4687-F88AC1203832}"/>
              </a:ext>
            </a:extLst>
          </p:cNvPr>
          <p:cNvSpPr txBox="1"/>
          <p:nvPr/>
        </p:nvSpPr>
        <p:spPr bwMode="gray">
          <a:xfrm>
            <a:off x="1403541" y="451757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8C991C75-E616-DF61-A792-31F50F1D36BF}"/>
              </a:ext>
            </a:extLst>
          </p:cNvPr>
          <p:cNvSpPr/>
          <p:nvPr/>
        </p:nvSpPr>
        <p:spPr bwMode="gray">
          <a:xfrm>
            <a:off x="1024128" y="3576831"/>
            <a:ext cx="914400" cy="914400"/>
          </a:xfrm>
          <a:prstGeom prst="ellipse">
            <a:avLst/>
          </a:prstGeom>
          <a:solidFill>
            <a:srgbClr val="369EC7"/>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3" name="Oval 12">
            <a:extLst>
              <a:ext uri="{FF2B5EF4-FFF2-40B4-BE49-F238E27FC236}">
                <a16:creationId xmlns:a16="http://schemas.microsoft.com/office/drawing/2014/main" id="{17AF17B3-E588-CA6F-A1F7-8BBC1F029218}"/>
              </a:ext>
            </a:extLst>
          </p:cNvPr>
          <p:cNvSpPr/>
          <p:nvPr/>
        </p:nvSpPr>
        <p:spPr bwMode="gray">
          <a:xfrm>
            <a:off x="1031764" y="2154159"/>
            <a:ext cx="914400" cy="914400"/>
          </a:xfrm>
          <a:prstGeom prst="ellipse">
            <a:avLst/>
          </a:prstGeom>
          <a:solidFill>
            <a:srgbClr val="359C8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4" name="Chord 13">
            <a:extLst>
              <a:ext uri="{FF2B5EF4-FFF2-40B4-BE49-F238E27FC236}">
                <a16:creationId xmlns:a16="http://schemas.microsoft.com/office/drawing/2014/main" id="{8E0077D2-1042-31D3-41D2-8AE4C4E03D7E}"/>
              </a:ext>
            </a:extLst>
          </p:cNvPr>
          <p:cNvSpPr/>
          <p:nvPr/>
        </p:nvSpPr>
        <p:spPr bwMode="gray">
          <a:xfrm>
            <a:off x="1024128" y="2154159"/>
            <a:ext cx="914400" cy="914400"/>
          </a:xfrm>
          <a:prstGeom prst="chord">
            <a:avLst/>
          </a:prstGeom>
          <a:blipFill dpi="0" rotWithShape="1">
            <a:blip r:embed="rId4" cstate="screen">
              <a:alphaModFix amt="80000"/>
              <a:extLst>
                <a:ext uri="{28A0092B-C50C-407E-A947-70E740481C1C}">
                  <a14:useLocalDpi xmlns:a14="http://schemas.microsoft.com/office/drawing/2010/main"/>
                </a:ext>
              </a:extLst>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5" name="Oval 14">
            <a:extLst>
              <a:ext uri="{FF2B5EF4-FFF2-40B4-BE49-F238E27FC236}">
                <a16:creationId xmlns:a16="http://schemas.microsoft.com/office/drawing/2014/main" id="{940FF4B8-6B1C-E860-CDB6-635935B65192}"/>
              </a:ext>
            </a:extLst>
          </p:cNvPr>
          <p:cNvSpPr/>
          <p:nvPr/>
        </p:nvSpPr>
        <p:spPr bwMode="gray">
          <a:xfrm>
            <a:off x="1024128" y="4964760"/>
            <a:ext cx="914400" cy="914400"/>
          </a:xfrm>
          <a:prstGeom prst="ellipse">
            <a:avLst/>
          </a:prstGeom>
          <a:solidFill>
            <a:srgbClr val="F5A14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6" name="Chord 15">
            <a:extLst>
              <a:ext uri="{FF2B5EF4-FFF2-40B4-BE49-F238E27FC236}">
                <a16:creationId xmlns:a16="http://schemas.microsoft.com/office/drawing/2014/main" id="{E817DE67-A353-D62D-053B-85349DC86B6E}"/>
              </a:ext>
            </a:extLst>
          </p:cNvPr>
          <p:cNvSpPr/>
          <p:nvPr/>
        </p:nvSpPr>
        <p:spPr bwMode="gray">
          <a:xfrm>
            <a:off x="1024128" y="4962674"/>
            <a:ext cx="914400" cy="914400"/>
          </a:xfrm>
          <a:prstGeom prst="chord">
            <a:avLst/>
          </a:prstGeom>
          <a:blipFill dpi="0" rotWithShape="1">
            <a:blip r:embed="rId5" cstate="screen">
              <a:alphaModFix amt="80000"/>
              <a:extLst>
                <a:ext uri="{28A0092B-C50C-407E-A947-70E740481C1C}">
                  <a14:useLocalDpi xmlns:a14="http://schemas.microsoft.com/office/drawing/2010/main"/>
                </a:ext>
              </a:extLst>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7" name="Chord 16">
            <a:extLst>
              <a:ext uri="{FF2B5EF4-FFF2-40B4-BE49-F238E27FC236}">
                <a16:creationId xmlns:a16="http://schemas.microsoft.com/office/drawing/2014/main" id="{C2BE2DBC-D963-5A30-B765-5D0E7C88E36C}"/>
              </a:ext>
            </a:extLst>
          </p:cNvPr>
          <p:cNvSpPr/>
          <p:nvPr/>
        </p:nvSpPr>
        <p:spPr bwMode="gray">
          <a:xfrm>
            <a:off x="1024128" y="3576559"/>
            <a:ext cx="914400" cy="914400"/>
          </a:xfrm>
          <a:prstGeom prst="chord">
            <a:avLst/>
          </a:prstGeom>
          <a:blipFill dpi="0" rotWithShape="1">
            <a:blip r:embed="rId6" cstate="screen">
              <a:alphaModFix amt="80000"/>
              <a:extLst>
                <a:ext uri="{28A0092B-C50C-407E-A947-70E740481C1C}">
                  <a14:useLocalDpi xmlns:a14="http://schemas.microsoft.com/office/drawing/2010/main"/>
                </a:ext>
              </a:extLst>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24" name="Picture 23">
            <a:extLst>
              <a:ext uri="{FF2B5EF4-FFF2-40B4-BE49-F238E27FC236}">
                <a16:creationId xmlns:a16="http://schemas.microsoft.com/office/drawing/2014/main" id="{11A9B013-AC10-EED6-A239-FF6B1B51645C}"/>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9176169" y="2"/>
            <a:ext cx="3010783" cy="1378856"/>
          </a:xfrm>
          <a:prstGeom prst="rect">
            <a:avLst/>
          </a:prstGeom>
        </p:spPr>
      </p:pic>
      <p:sp>
        <p:nvSpPr>
          <p:cNvPr id="9" name="TextBox 8">
            <a:extLst>
              <a:ext uri="{FF2B5EF4-FFF2-40B4-BE49-F238E27FC236}">
                <a16:creationId xmlns:a16="http://schemas.microsoft.com/office/drawing/2014/main" id="{FB6C17C7-C990-0818-C32C-027408FA9810}"/>
              </a:ext>
            </a:extLst>
          </p:cNvPr>
          <p:cNvSpPr txBox="1"/>
          <p:nvPr/>
        </p:nvSpPr>
        <p:spPr bwMode="gray">
          <a:xfrm>
            <a:off x="506186" y="250371"/>
            <a:ext cx="4942114" cy="246221"/>
          </a:xfrm>
          <a:prstGeom prst="rect">
            <a:avLst/>
          </a:prstGeom>
          <a:noFill/>
        </p:spPr>
        <p:txBody>
          <a:bodyPr wrap="square">
            <a:spAutoFit/>
          </a:bodyPr>
          <a:lstStyle/>
          <a:p>
            <a:pPr>
              <a:spcAft>
                <a:spcPts val="1200"/>
              </a:spcAft>
            </a:pPr>
            <a:r>
              <a:rPr lang="en-US" altLang="en-US" sz="1000" b="1">
                <a:solidFill>
                  <a:schemeClr val="bg1">
                    <a:lumMod val="65000"/>
                  </a:schemeClr>
                </a:solidFill>
                <a:latin typeface="Aptos" panose="020B0004020202020204" pitchFamily="34" charset="0"/>
              </a:rPr>
              <a:t>The great rebuild</a:t>
            </a:r>
          </a:p>
        </p:txBody>
      </p:sp>
      <p:pic>
        <p:nvPicPr>
          <p:cNvPr id="18" name="Picture 3">
            <a:extLst>
              <a:ext uri="{FF2B5EF4-FFF2-40B4-BE49-F238E27FC236}">
                <a16:creationId xmlns:a16="http://schemas.microsoft.com/office/drawing/2014/main" id="{7656EEEE-5A0C-D0EC-39BC-17931C0628BE}"/>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811231" y="4534753"/>
            <a:ext cx="1500721" cy="1500721"/>
          </a:xfrm>
          <a:prstGeom prst="rect">
            <a:avLst/>
          </a:prstGeom>
        </p:spPr>
      </p:pic>
      <p:sp>
        <p:nvSpPr>
          <p:cNvPr id="19" name="TextBox 18">
            <a:extLst>
              <a:ext uri="{FF2B5EF4-FFF2-40B4-BE49-F238E27FC236}">
                <a16:creationId xmlns:a16="http://schemas.microsoft.com/office/drawing/2014/main" id="{6BF8F784-5972-3E0C-B834-94B39AE4ADE4}"/>
              </a:ext>
            </a:extLst>
          </p:cNvPr>
          <p:cNvSpPr txBox="1"/>
          <p:nvPr/>
        </p:nvSpPr>
        <p:spPr bwMode="gray">
          <a:xfrm>
            <a:off x="10217950" y="5054280"/>
            <a:ext cx="804277" cy="461665"/>
          </a:xfrm>
          <a:prstGeom prst="rect">
            <a:avLst/>
          </a:prstGeom>
          <a:noFill/>
        </p:spPr>
        <p:txBody>
          <a:bodyPr wrap="square">
            <a:spAutoFit/>
          </a:bodyPr>
          <a:lstStyle/>
          <a:p>
            <a:r>
              <a:rPr lang="en-US" sz="2400">
                <a:solidFill>
                  <a:schemeClr val="bg1"/>
                </a:solidFill>
                <a:latin typeface="Aptos Light" panose="020B0004020202020204" pitchFamily="34" charset="0"/>
              </a:rPr>
              <a:t>78%</a:t>
            </a:r>
            <a:r>
              <a:rPr lang="en-US" sz="2000">
                <a:solidFill>
                  <a:schemeClr val="bg1"/>
                </a:solidFill>
                <a:latin typeface="Aptos Light" panose="020B0004020202020204" pitchFamily="34" charset="0"/>
              </a:rPr>
              <a:t> </a:t>
            </a:r>
            <a:endParaRPr lang="en-US">
              <a:latin typeface="Aptos Light" panose="020B0004020202020204" pitchFamily="34" charset="0"/>
            </a:endParaRPr>
          </a:p>
        </p:txBody>
      </p:sp>
    </p:spTree>
    <p:extLst>
      <p:ext uri="{BB962C8B-B14F-4D97-AF65-F5344CB8AC3E}">
        <p14:creationId xmlns:p14="http://schemas.microsoft.com/office/powerpoint/2010/main" val="32270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77486-0F31-E9A7-5293-59AAA4F10EB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92EDA5E-7F9E-0AA1-DD25-FD6994FAB27A}"/>
              </a:ext>
            </a:extLst>
          </p:cNvPr>
          <p:cNvSpPr txBox="1"/>
          <p:nvPr/>
        </p:nvSpPr>
        <p:spPr bwMode="gray">
          <a:xfrm>
            <a:off x="853440" y="3213463"/>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4C56EA97-6E99-7AF2-6A1C-34227FE905C3}"/>
              </a:ext>
            </a:extLst>
          </p:cNvPr>
          <p:cNvSpPr txBox="1"/>
          <p:nvPr/>
        </p:nvSpPr>
        <p:spPr bwMode="gray">
          <a:xfrm>
            <a:off x="2362200" y="40277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7542AB3B-207D-3031-8C08-C79D65D030BE}"/>
              </a:ext>
            </a:extLst>
          </p:cNvPr>
          <p:cNvSpPr txBox="1"/>
          <p:nvPr/>
        </p:nvSpPr>
        <p:spPr bwMode="gray">
          <a:xfrm>
            <a:off x="-914400" y="31895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414C47C5-4E0E-B57D-7045-4437EAE3D951}"/>
              </a:ext>
            </a:extLst>
          </p:cNvPr>
          <p:cNvSpPr txBox="1"/>
          <p:nvPr/>
        </p:nvSpPr>
        <p:spPr bwMode="gray">
          <a:xfrm>
            <a:off x="1027295" y="1749698"/>
            <a:ext cx="6218366" cy="1679302"/>
          </a:xfrm>
          <a:prstGeom prst="rect">
            <a:avLst/>
          </a:prstGeom>
        </p:spPr>
        <p:txBody>
          <a:bodyPr vert="horz" wrap="square" lIns="0" tIns="0" rIns="0" bIns="0" rtlCol="0" anchor="t" anchorCtr="0">
            <a:noAutofit/>
          </a:bodyPr>
          <a:lstStyle/>
          <a:p>
            <a:pPr>
              <a:lnSpc>
                <a:spcPct val="110000"/>
              </a:lnSpc>
              <a:spcAft>
                <a:spcPts val="1200"/>
              </a:spcAft>
            </a:pPr>
            <a:r>
              <a:rPr lang="en-US" altLang="en-US" sz="4400" b="1">
                <a:solidFill>
                  <a:schemeClr val="accent1"/>
                </a:solidFill>
                <a:latin typeface="Aptos" panose="020B0004020202020204" pitchFamily="34" charset="0"/>
              </a:rPr>
              <a:t>The AI dilemma</a:t>
            </a:r>
          </a:p>
          <a:p>
            <a:r>
              <a:rPr lang="en-US">
                <a:solidFill>
                  <a:schemeClr val="bg1"/>
                </a:solidFill>
                <a:latin typeface="Aptos" panose="020B0004020202020204" pitchFamily="34" charset="0"/>
              </a:rPr>
              <a:t>Securing and leveraging AI for </a:t>
            </a:r>
            <a:br>
              <a:rPr lang="en-US">
                <a:solidFill>
                  <a:schemeClr val="bg1"/>
                </a:solidFill>
                <a:latin typeface="Aptos" panose="020B0004020202020204" pitchFamily="34" charset="0"/>
              </a:rPr>
            </a:br>
            <a:r>
              <a:rPr lang="en-US">
                <a:solidFill>
                  <a:schemeClr val="bg1"/>
                </a:solidFill>
                <a:latin typeface="Aptos" panose="020B0004020202020204" pitchFamily="34" charset="0"/>
              </a:rPr>
              <a:t>cyber defense</a:t>
            </a:r>
          </a:p>
        </p:txBody>
      </p:sp>
      <p:sp>
        <p:nvSpPr>
          <p:cNvPr id="6" name="TextBox 5">
            <a:extLst>
              <a:ext uri="{FF2B5EF4-FFF2-40B4-BE49-F238E27FC236}">
                <a16:creationId xmlns:a16="http://schemas.microsoft.com/office/drawing/2014/main" id="{C49EBF1A-ABD4-1DFB-A262-411EE57C7C17}"/>
              </a:ext>
            </a:extLst>
          </p:cNvPr>
          <p:cNvSpPr txBox="1"/>
          <p:nvPr/>
        </p:nvSpPr>
        <p:spPr bwMode="gray">
          <a:xfrm>
            <a:off x="1027295" y="3668528"/>
            <a:ext cx="5023550" cy="1793158"/>
          </a:xfrm>
          <a:prstGeom prst="rect">
            <a:avLst/>
          </a:prstGeom>
          <a:effectLst>
            <a:outerShdw blurRad="59364" dist="29535" dir="4140000" algn="t" rotWithShape="0">
              <a:prstClr val="black">
                <a:alpha val="40000"/>
              </a:prstClr>
            </a:outerShdw>
          </a:effectLst>
        </p:spPr>
        <p:txBody>
          <a:bodyPr vert="horz" wrap="square" lIns="0" tIns="0" rIns="0" bIns="0" rtlCol="0" anchor="t" anchorCtr="0">
            <a:noAutofit/>
          </a:bodyPr>
          <a:lstStyle/>
          <a:p>
            <a:pPr>
              <a:lnSpc>
                <a:spcPct val="110000"/>
              </a:lnSpc>
              <a:spcAft>
                <a:spcPts val="1200"/>
              </a:spcAft>
            </a:pPr>
            <a:r>
              <a:rPr lang="en-US" sz="1800">
                <a:solidFill>
                  <a:schemeClr val="bg1">
                    <a:lumMod val="85000"/>
                  </a:schemeClr>
                </a:solidFill>
                <a:latin typeface="Aptos" panose="020B0004020202020204" pitchFamily="34" charset="0"/>
              </a:rPr>
              <a:t>AI is reshaping enterprise cybersecurity, creating both advantages and vulnerabilities. Organizations must address immediate risks while deploying advanced defense strategies for the emerging threats that will define tomorrow's landscape.</a:t>
            </a:r>
          </a:p>
        </p:txBody>
      </p:sp>
      <p:sp>
        <p:nvSpPr>
          <p:cNvPr id="3" name="Oval 2">
            <a:extLst>
              <a:ext uri="{FF2B5EF4-FFF2-40B4-BE49-F238E27FC236}">
                <a16:creationId xmlns:a16="http://schemas.microsoft.com/office/drawing/2014/main" id="{9A7DC4DB-DE2F-64F8-087C-5D23329E400C}"/>
              </a:ext>
            </a:extLst>
          </p:cNvPr>
          <p:cNvSpPr/>
          <p:nvPr/>
        </p:nvSpPr>
        <p:spPr bwMode="gray">
          <a:xfrm>
            <a:off x="3552669" y="7286930"/>
            <a:ext cx="569627" cy="569627"/>
          </a:xfrm>
          <a:prstGeom prst="ellipse">
            <a:avLst/>
          </a:prstGeom>
          <a:solidFill>
            <a:srgbClr val="399DC6"/>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Oval 7">
            <a:extLst>
              <a:ext uri="{FF2B5EF4-FFF2-40B4-BE49-F238E27FC236}">
                <a16:creationId xmlns:a16="http://schemas.microsoft.com/office/drawing/2014/main" id="{8E5A2475-47B9-6501-7B3B-F7427CC05CBC}"/>
              </a:ext>
            </a:extLst>
          </p:cNvPr>
          <p:cNvSpPr/>
          <p:nvPr/>
        </p:nvSpPr>
        <p:spPr bwMode="gray">
          <a:xfrm>
            <a:off x="1567094" y="-1242251"/>
            <a:ext cx="569627" cy="569627"/>
          </a:xfrm>
          <a:prstGeom prst="ellipse">
            <a:avLst/>
          </a:prstGeom>
          <a:solidFill>
            <a:srgbClr val="4AD90D"/>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536540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00527-84D0-2891-11CD-487B265BB90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7E39277-29BB-5C15-6C2D-9E1015BBE20E}"/>
              </a:ext>
            </a:extLst>
          </p:cNvPr>
          <p:cNvSpPr txBox="1"/>
          <p:nvPr/>
        </p:nvSpPr>
        <p:spPr bwMode="gray">
          <a:xfrm>
            <a:off x="6220046" y="3423683"/>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F81D423D-7CF0-C34B-6268-092C5759B009}"/>
              </a:ext>
            </a:extLst>
          </p:cNvPr>
          <p:cNvSpPr txBox="1"/>
          <p:nvPr/>
        </p:nvSpPr>
        <p:spPr bwMode="gray">
          <a:xfrm>
            <a:off x="8431619" y="299838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451CED2B-0229-4B39-9971-2289BA2A05A5}"/>
              </a:ext>
            </a:extLst>
          </p:cNvPr>
          <p:cNvSpPr txBox="1"/>
          <p:nvPr/>
        </p:nvSpPr>
        <p:spPr bwMode="gray">
          <a:xfrm>
            <a:off x="9803219" y="186069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F9F72BE-4AF2-BC3B-28D4-AB233347D866}"/>
              </a:ext>
            </a:extLst>
          </p:cNvPr>
          <p:cNvSpPr txBox="1"/>
          <p:nvPr/>
        </p:nvSpPr>
        <p:spPr bwMode="gray">
          <a:xfrm>
            <a:off x="7500257" y="43434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5A535FFF-83C0-536C-3F21-718072D69A66}"/>
              </a:ext>
            </a:extLst>
          </p:cNvPr>
          <p:cNvSpPr/>
          <p:nvPr/>
        </p:nvSpPr>
        <p:spPr bwMode="gray">
          <a:xfrm>
            <a:off x="1315122" y="4462483"/>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3" name="TextBox 2">
            <a:extLst>
              <a:ext uri="{FF2B5EF4-FFF2-40B4-BE49-F238E27FC236}">
                <a16:creationId xmlns:a16="http://schemas.microsoft.com/office/drawing/2014/main" id="{8C3F29C7-9805-0A91-4609-D72B5A802D76}"/>
              </a:ext>
            </a:extLst>
          </p:cNvPr>
          <p:cNvSpPr txBox="1"/>
          <p:nvPr/>
        </p:nvSpPr>
        <p:spPr bwMode="gray">
          <a:xfrm>
            <a:off x="1505415" y="4572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BCAEC5D-B5DD-01CC-BC05-45D1CDE792B5}"/>
              </a:ext>
            </a:extLst>
          </p:cNvPr>
          <p:cNvSpPr txBox="1"/>
          <p:nvPr/>
        </p:nvSpPr>
        <p:spPr bwMode="gray">
          <a:xfrm>
            <a:off x="1024128" y="777240"/>
            <a:ext cx="7933856" cy="815493"/>
          </a:xfrm>
          <a:prstGeom prst="rect">
            <a:avLst/>
          </a:prstGeom>
        </p:spPr>
        <p:txBody>
          <a:bodyPr vert="horz" wrap="square" lIns="0" tIns="0" rIns="0" bIns="0" rtlCol="0" anchor="t" anchorCtr="0">
            <a:noAutofit/>
          </a:bodyPr>
          <a:lstStyle/>
          <a:p>
            <a:pPr>
              <a:spcAft>
                <a:spcPts val="1200"/>
              </a:spcAft>
            </a:pPr>
            <a:r>
              <a:rPr lang="en-US" altLang="en-US" sz="4400" b="1">
                <a:solidFill>
                  <a:schemeClr val="bg1"/>
                </a:solidFill>
                <a:latin typeface="Aptos" panose="020B0004020202020204" pitchFamily="34" charset="0"/>
              </a:rPr>
              <a:t>The AI dilemma</a:t>
            </a:r>
            <a:endParaRPr lang="en-US">
              <a:solidFill>
                <a:schemeClr val="bg1"/>
              </a:solidFill>
              <a:latin typeface="Aptos" panose="020B0004020202020204" pitchFamily="34" charset="0"/>
            </a:endParaRPr>
          </a:p>
        </p:txBody>
      </p:sp>
      <p:sp>
        <p:nvSpPr>
          <p:cNvPr id="5" name="TextBox 4">
            <a:extLst>
              <a:ext uri="{FF2B5EF4-FFF2-40B4-BE49-F238E27FC236}">
                <a16:creationId xmlns:a16="http://schemas.microsoft.com/office/drawing/2014/main" id="{5BDA55B9-79EE-EE28-0884-55F87BAD52B0}"/>
              </a:ext>
            </a:extLst>
          </p:cNvPr>
          <p:cNvSpPr txBox="1"/>
          <p:nvPr/>
        </p:nvSpPr>
        <p:spPr bwMode="gray">
          <a:xfrm>
            <a:off x="9458266" y="1975104"/>
            <a:ext cx="2498886" cy="3139321"/>
          </a:xfrm>
          <a:prstGeom prst="rect">
            <a:avLst/>
          </a:prstGeom>
          <a:noFill/>
        </p:spPr>
        <p:txBody>
          <a:bodyPr wrap="square">
            <a:spAutoFit/>
          </a:bodyPr>
          <a:lstStyle/>
          <a:p>
            <a:r>
              <a:rPr lang="en-US" sz="1800">
                <a:solidFill>
                  <a:schemeClr val="bg1"/>
                </a:solidFill>
                <a:latin typeface="Aptos" panose="020B0004020202020204" pitchFamily="34" charset="0"/>
              </a:rPr>
              <a:t>Over the past year, decisions around AI have been focused on effectively integrating it into business workflows and, as AI usage scales across operations, enterprises are discovering that AI adoption creates a new set of security risks.</a:t>
            </a:r>
            <a:endParaRPr lang="en-US" sz="2000">
              <a:solidFill>
                <a:schemeClr val="bg1"/>
              </a:solidFill>
              <a:latin typeface="Aptos" panose="020B0004020202020204" pitchFamily="34" charset="0"/>
            </a:endParaRPr>
          </a:p>
        </p:txBody>
      </p:sp>
      <p:sp>
        <p:nvSpPr>
          <p:cNvPr id="27" name="TextBox 26">
            <a:extLst>
              <a:ext uri="{FF2B5EF4-FFF2-40B4-BE49-F238E27FC236}">
                <a16:creationId xmlns:a16="http://schemas.microsoft.com/office/drawing/2014/main" id="{4D5E9110-5D56-B167-E3B9-D948DEA4C217}"/>
              </a:ext>
            </a:extLst>
          </p:cNvPr>
          <p:cNvSpPr txBox="1"/>
          <p:nvPr/>
        </p:nvSpPr>
        <p:spPr bwMode="gray">
          <a:xfrm>
            <a:off x="6220046" y="3423683"/>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B52EAE9F-2725-9962-627A-4DD7040DD118}"/>
              </a:ext>
            </a:extLst>
          </p:cNvPr>
          <p:cNvSpPr txBox="1"/>
          <p:nvPr/>
        </p:nvSpPr>
        <p:spPr bwMode="gray">
          <a:xfrm>
            <a:off x="8431619" y="299838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F5D71335-61DC-6FFB-CF2A-D2CAD3CE486B}"/>
              </a:ext>
            </a:extLst>
          </p:cNvPr>
          <p:cNvSpPr txBox="1"/>
          <p:nvPr/>
        </p:nvSpPr>
        <p:spPr bwMode="gray">
          <a:xfrm>
            <a:off x="7500257" y="43434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30" name="Oval 29">
            <a:extLst>
              <a:ext uri="{FF2B5EF4-FFF2-40B4-BE49-F238E27FC236}">
                <a16:creationId xmlns:a16="http://schemas.microsoft.com/office/drawing/2014/main" id="{8F7FC4F1-CD0D-8026-6CFD-4479A521B554}"/>
              </a:ext>
            </a:extLst>
          </p:cNvPr>
          <p:cNvSpPr/>
          <p:nvPr/>
        </p:nvSpPr>
        <p:spPr bwMode="gray">
          <a:xfrm>
            <a:off x="1315122" y="4462483"/>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39" name="TextBox 38">
            <a:extLst>
              <a:ext uri="{FF2B5EF4-FFF2-40B4-BE49-F238E27FC236}">
                <a16:creationId xmlns:a16="http://schemas.microsoft.com/office/drawing/2014/main" id="{E71A20C0-E92D-B631-E3B2-AB4FABFFDD7D}"/>
              </a:ext>
            </a:extLst>
          </p:cNvPr>
          <p:cNvSpPr txBox="1"/>
          <p:nvPr/>
        </p:nvSpPr>
        <p:spPr bwMode="gray">
          <a:xfrm>
            <a:off x="2318000" y="2154159"/>
            <a:ext cx="5779836"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enemy within</a:t>
            </a:r>
          </a:p>
          <a:p>
            <a:pPr lvl="0" defTabSz="1219170" eaLnBrk="1" fontAlgn="auto" hangingPunct="1">
              <a:spcBef>
                <a:spcPts val="0"/>
              </a:spcBef>
              <a:spcAft>
                <a:spcPts val="0"/>
              </a:spcAft>
              <a:defRPr/>
            </a:pPr>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AI rollout creates new security challenges from internal use and external attacks</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id="{1674D27D-E351-F6AA-FDFA-C97A11DC6AB9}"/>
              </a:ext>
            </a:extLst>
          </p:cNvPr>
          <p:cNvSpPr txBox="1"/>
          <p:nvPr/>
        </p:nvSpPr>
        <p:spPr bwMode="gray">
          <a:xfrm>
            <a:off x="2318000" y="3574744"/>
            <a:ext cx="6372318"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Fighting AI with AI</a:t>
            </a:r>
          </a:p>
          <a:p>
            <a:pPr lvl="0" defTabSz="1219170" eaLnBrk="1" fontAlgn="auto" hangingPunct="1">
              <a:spcBef>
                <a:spcPts val="0"/>
              </a:spcBef>
              <a:spcAft>
                <a:spcPts val="0"/>
              </a:spcAft>
              <a:defRPr/>
            </a:pPr>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Next-gen safeguards and AI defense systems address multifaceted corporate and national security</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8A1E6108-C2BD-EFC6-C86B-9ACC01C6C34E}"/>
              </a:ext>
            </a:extLst>
          </p:cNvPr>
          <p:cNvSpPr txBox="1"/>
          <p:nvPr/>
        </p:nvSpPr>
        <p:spPr bwMode="gray">
          <a:xfrm>
            <a:off x="2318000" y="4962672"/>
            <a:ext cx="6639984"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AI cyber risks will progress, but so will solutions</a:t>
            </a:r>
          </a:p>
          <a:p>
            <a:pPr lvl="0" defTabSz="1219170" eaLnBrk="1" fontAlgn="auto" hangingPunct="1">
              <a:spcBef>
                <a:spcPts val="0"/>
              </a:spcBef>
              <a:spcAft>
                <a:spcPts val="0"/>
              </a:spcAft>
              <a:defRPr/>
            </a:pPr>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Physical systems become attack vectors, impacting corporate and national security</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4E4D9846-3C0E-552F-A1DD-7A401428172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181217" y="0"/>
            <a:ext cx="3010783" cy="1181674"/>
          </a:xfrm>
          <a:prstGeom prst="rect">
            <a:avLst/>
          </a:prstGeom>
        </p:spPr>
      </p:pic>
      <p:sp>
        <p:nvSpPr>
          <p:cNvPr id="13" name="TextBox 12">
            <a:extLst>
              <a:ext uri="{FF2B5EF4-FFF2-40B4-BE49-F238E27FC236}">
                <a16:creationId xmlns:a16="http://schemas.microsoft.com/office/drawing/2014/main" id="{C8B64E67-F7E7-DA7B-28D2-5A2D4F9ABCAC}"/>
              </a:ext>
            </a:extLst>
          </p:cNvPr>
          <p:cNvSpPr txBox="1"/>
          <p:nvPr/>
        </p:nvSpPr>
        <p:spPr bwMode="gray">
          <a:xfrm>
            <a:off x="1403541" y="451757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14" name="Oval 13">
            <a:extLst>
              <a:ext uri="{FF2B5EF4-FFF2-40B4-BE49-F238E27FC236}">
                <a16:creationId xmlns:a16="http://schemas.microsoft.com/office/drawing/2014/main" id="{ABCDA7FC-C8A1-0BDA-D457-47F18058478F}"/>
              </a:ext>
            </a:extLst>
          </p:cNvPr>
          <p:cNvSpPr/>
          <p:nvPr/>
        </p:nvSpPr>
        <p:spPr bwMode="gray">
          <a:xfrm>
            <a:off x="1024128" y="3576831"/>
            <a:ext cx="914400" cy="914400"/>
          </a:xfrm>
          <a:prstGeom prst="ellipse">
            <a:avLst/>
          </a:prstGeom>
          <a:solidFill>
            <a:srgbClr val="369EC7"/>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5" name="Oval 14">
            <a:extLst>
              <a:ext uri="{FF2B5EF4-FFF2-40B4-BE49-F238E27FC236}">
                <a16:creationId xmlns:a16="http://schemas.microsoft.com/office/drawing/2014/main" id="{993513D2-8310-9FD3-4ECA-24CAF82E62A7}"/>
              </a:ext>
            </a:extLst>
          </p:cNvPr>
          <p:cNvSpPr/>
          <p:nvPr/>
        </p:nvSpPr>
        <p:spPr bwMode="gray">
          <a:xfrm>
            <a:off x="1031764" y="2154159"/>
            <a:ext cx="914400" cy="914400"/>
          </a:xfrm>
          <a:prstGeom prst="ellipse">
            <a:avLst/>
          </a:prstGeom>
          <a:solidFill>
            <a:srgbClr val="359C8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6" name="Chord 15">
            <a:extLst>
              <a:ext uri="{FF2B5EF4-FFF2-40B4-BE49-F238E27FC236}">
                <a16:creationId xmlns:a16="http://schemas.microsoft.com/office/drawing/2014/main" id="{D9EF1F38-7510-7DD9-4423-55233F977AA7}"/>
              </a:ext>
            </a:extLst>
          </p:cNvPr>
          <p:cNvSpPr/>
          <p:nvPr/>
        </p:nvSpPr>
        <p:spPr bwMode="gray">
          <a:xfrm>
            <a:off x="1024128" y="2166191"/>
            <a:ext cx="914400" cy="914400"/>
          </a:xfrm>
          <a:prstGeom prst="chord">
            <a:avLst/>
          </a:prstGeom>
          <a:blipFill dpi="0" rotWithShape="1">
            <a:blip r:embed="rId4">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7" name="Oval 16">
            <a:extLst>
              <a:ext uri="{FF2B5EF4-FFF2-40B4-BE49-F238E27FC236}">
                <a16:creationId xmlns:a16="http://schemas.microsoft.com/office/drawing/2014/main" id="{CBE2C830-499D-6B77-D1F5-CF38E52A7D19}"/>
              </a:ext>
            </a:extLst>
          </p:cNvPr>
          <p:cNvSpPr/>
          <p:nvPr/>
        </p:nvSpPr>
        <p:spPr bwMode="gray">
          <a:xfrm>
            <a:off x="1024128" y="4964760"/>
            <a:ext cx="914400" cy="914400"/>
          </a:xfrm>
          <a:prstGeom prst="ellipse">
            <a:avLst/>
          </a:prstGeom>
          <a:solidFill>
            <a:srgbClr val="F5A14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8" name="Chord 17">
            <a:extLst>
              <a:ext uri="{FF2B5EF4-FFF2-40B4-BE49-F238E27FC236}">
                <a16:creationId xmlns:a16="http://schemas.microsoft.com/office/drawing/2014/main" id="{DB3D78E0-C92B-2A11-166E-DC7E77DCC3E4}"/>
              </a:ext>
            </a:extLst>
          </p:cNvPr>
          <p:cNvSpPr/>
          <p:nvPr/>
        </p:nvSpPr>
        <p:spPr bwMode="gray">
          <a:xfrm>
            <a:off x="1024128" y="4962674"/>
            <a:ext cx="914400" cy="914400"/>
          </a:xfrm>
          <a:prstGeom prst="chord">
            <a:avLst/>
          </a:prstGeom>
          <a:blipFill dpi="0" rotWithShape="1">
            <a:blip r:embed="rId5">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22" name="Chord 21">
            <a:extLst>
              <a:ext uri="{FF2B5EF4-FFF2-40B4-BE49-F238E27FC236}">
                <a16:creationId xmlns:a16="http://schemas.microsoft.com/office/drawing/2014/main" id="{7FE681FB-FBDC-4040-0A35-56ABFAEFF439}"/>
              </a:ext>
            </a:extLst>
          </p:cNvPr>
          <p:cNvSpPr/>
          <p:nvPr/>
        </p:nvSpPr>
        <p:spPr bwMode="gray">
          <a:xfrm>
            <a:off x="1024128" y="3576559"/>
            <a:ext cx="914400" cy="914400"/>
          </a:xfrm>
          <a:prstGeom prst="chord">
            <a:avLst/>
          </a:prstGeom>
          <a:blipFill dpi="0" rotWithShape="1">
            <a:blip r:embed="rId6">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31" name="Picture 30">
            <a:extLst>
              <a:ext uri="{FF2B5EF4-FFF2-40B4-BE49-F238E27FC236}">
                <a16:creationId xmlns:a16="http://schemas.microsoft.com/office/drawing/2014/main" id="{7D972507-9122-4BF5-69C1-346D7AECCEFC}"/>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9181217" y="0"/>
            <a:ext cx="3010783" cy="1184306"/>
          </a:xfrm>
          <a:prstGeom prst="rect">
            <a:avLst/>
          </a:prstGeom>
        </p:spPr>
      </p:pic>
      <p:sp>
        <p:nvSpPr>
          <p:cNvPr id="9" name="TextBox 8">
            <a:extLst>
              <a:ext uri="{FF2B5EF4-FFF2-40B4-BE49-F238E27FC236}">
                <a16:creationId xmlns:a16="http://schemas.microsoft.com/office/drawing/2014/main" id="{4BF237AA-7FAD-F594-D453-936DFEA4DF8D}"/>
              </a:ext>
            </a:extLst>
          </p:cNvPr>
          <p:cNvSpPr txBox="1"/>
          <p:nvPr/>
        </p:nvSpPr>
        <p:spPr bwMode="gray">
          <a:xfrm>
            <a:off x="506186" y="250371"/>
            <a:ext cx="4942114" cy="246221"/>
          </a:xfrm>
          <a:prstGeom prst="rect">
            <a:avLst/>
          </a:prstGeom>
          <a:noFill/>
        </p:spPr>
        <p:txBody>
          <a:bodyPr wrap="square">
            <a:spAutoFit/>
          </a:bodyPr>
          <a:lstStyle/>
          <a:p>
            <a:pPr>
              <a:spcAft>
                <a:spcPts val="1200"/>
              </a:spcAft>
            </a:pPr>
            <a:r>
              <a:rPr lang="en-US" altLang="en-US" sz="1000" b="1">
                <a:solidFill>
                  <a:schemeClr val="bg1">
                    <a:lumMod val="65000"/>
                  </a:schemeClr>
                </a:solidFill>
                <a:latin typeface="Aptos" panose="020B0004020202020204" pitchFamily="34" charset="0"/>
              </a:rPr>
              <a:t>The AI dilemma</a:t>
            </a:r>
          </a:p>
        </p:txBody>
      </p:sp>
    </p:spTree>
    <p:extLst>
      <p:ext uri="{BB962C8B-B14F-4D97-AF65-F5344CB8AC3E}">
        <p14:creationId xmlns:p14="http://schemas.microsoft.com/office/powerpoint/2010/main" val="206182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7A679A-33A3-3BB6-98C4-4C7D667C5A2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2B4336B0-D94A-8E0F-0688-2DF365C4A7AE}"/>
              </a:ext>
            </a:extLst>
          </p:cNvPr>
          <p:cNvPicPr>
            <a:picLocks noChangeAspect="1"/>
          </p:cNvPicPr>
          <p:nvPr/>
        </p:nvPicPr>
        <p:blipFill>
          <a:blip r:embed="rId3"/>
          <a:srcRect/>
          <a:stretch/>
        </p:blipFill>
        <p:spPr>
          <a:xfrm>
            <a:off x="0" y="-1"/>
            <a:ext cx="12192000" cy="6858000"/>
          </a:xfrm>
          <a:prstGeom prst="rect">
            <a:avLst/>
          </a:prstGeom>
        </p:spPr>
      </p:pic>
      <p:sp>
        <p:nvSpPr>
          <p:cNvPr id="4" name="USOC_Text2">
            <a:extLst>
              <a:ext uri="{FF2B5EF4-FFF2-40B4-BE49-F238E27FC236}">
                <a16:creationId xmlns:a16="http://schemas.microsoft.com/office/drawing/2014/main" id="{E1B35B49-5E86-010E-BA8B-2FE5B0E58A6C}"/>
              </a:ext>
            </a:extLst>
          </p:cNvPr>
          <p:cNvSpPr txBox="1">
            <a:spLocks/>
          </p:cNvSpPr>
          <p:nvPr/>
        </p:nvSpPr>
        <p:spPr bwMode="gray">
          <a:xfrm>
            <a:off x="6308008" y="4339499"/>
            <a:ext cx="3467730" cy="2056844"/>
          </a:xfrm>
          <a:prstGeom prst="rect">
            <a:avLst/>
          </a:prstGeom>
        </p:spPr>
        <p:txBody>
          <a:bodyPr lIns="0" tIns="0" rIns="0" bIns="0" anchor="t"/>
          <a:lstStyle>
            <a:lvl1pPr marL="0" indent="0" algn="l" defTabSz="914400" rtl="0" eaLnBrk="1" latinLnBrk="0" hangingPunct="1">
              <a:spcBef>
                <a:spcPts val="1200"/>
              </a:spcBef>
              <a:buFont typeface="Arial" pitchFamily="34" charset="0"/>
              <a:buNone/>
              <a:defRPr sz="1800" b="0" kern="1200">
                <a:solidFill>
                  <a:schemeClr val="tx2"/>
                </a:solidFill>
                <a:latin typeface="+mn-lt"/>
                <a:ea typeface="+mn-ea"/>
                <a:cs typeface="+mn-cs"/>
              </a:defRPr>
            </a:lvl1pPr>
            <a:lvl2pPr marL="266700" indent="-266700" algn="l" defTabSz="914400" rtl="0" eaLnBrk="1" latinLnBrk="0" hangingPunct="1">
              <a:spcBef>
                <a:spcPts val="1200"/>
              </a:spcBef>
              <a:buFont typeface="Arial" pitchFamily="34" charset="0"/>
              <a:buChar char="•"/>
              <a:defRPr sz="1800" kern="1200">
                <a:solidFill>
                  <a:schemeClr val="tx2"/>
                </a:solidFill>
                <a:latin typeface="+mn-lt"/>
                <a:ea typeface="+mn-ea"/>
                <a:cs typeface="+mn-cs"/>
              </a:defRPr>
            </a:lvl2pPr>
            <a:lvl3pPr marL="266700" indent="-266700" algn="l" defTabSz="914400" rtl="0" eaLnBrk="1" latinLnBrk="0" hangingPunct="1">
              <a:spcBef>
                <a:spcPts val="1200"/>
              </a:spcBef>
              <a:buFont typeface="Arial" pitchFamily="34" charset="0"/>
              <a:buChar char="•"/>
              <a:defRPr sz="1800" i="1" kern="1200">
                <a:solidFill>
                  <a:schemeClr val="tx2"/>
                </a:solidFill>
                <a:latin typeface="+mn-lt"/>
                <a:ea typeface="+mn-ea"/>
                <a:cs typeface="+mn-cs"/>
              </a:defRPr>
            </a:lvl3pPr>
            <a:lvl4pPr marL="539750" indent="-273050" algn="l" defTabSz="914400" rtl="0" eaLnBrk="1" latinLnBrk="0" hangingPunct="1">
              <a:spcBef>
                <a:spcPts val="1200"/>
              </a:spcBef>
              <a:buFont typeface="Arial" pitchFamily="34" charset="0"/>
              <a:buChar char="−"/>
              <a:defRPr sz="1800" kern="1200">
                <a:solidFill>
                  <a:schemeClr val="tx2"/>
                </a:solidFill>
                <a:latin typeface="+mn-lt"/>
                <a:ea typeface="+mn-ea"/>
                <a:cs typeface="+mn-cs"/>
              </a:defRPr>
            </a:lvl4pPr>
            <a:lvl5pPr marL="806450" indent="-266700" algn="l" defTabSz="914400" rtl="0" eaLnBrk="1" latinLnBrk="0" hangingPunct="1">
              <a:spcBef>
                <a:spcPts val="1200"/>
              </a:spcBef>
              <a:buSzPct val="60000"/>
              <a:buFont typeface="Courier New" panose="02070309020205020404" pitchFamily="49" charset="0"/>
              <a:buChar char="o"/>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lnSpc>
                <a:spcPct val="110000"/>
              </a:lnSpc>
              <a:spcAft>
                <a:spcPts val="400"/>
              </a:spcAft>
              <a:defRPr/>
            </a:pPr>
            <a:r>
              <a:rPr lang="en-US" sz="800" b="1">
                <a:solidFill>
                  <a:schemeClr val="bg1"/>
                </a:solidFill>
                <a:ea typeface="Open Sans" panose="020B0606030504020204" pitchFamily="34" charset="0"/>
                <a:cs typeface="Open Sans" panose="020B0606030504020204" pitchFamily="34" charset="0"/>
              </a:rPr>
              <a:t>ABOUT DELOITTE</a:t>
            </a:r>
            <a:endParaRPr lang="en-US" sz="800">
              <a:solidFill>
                <a:schemeClr val="bg1"/>
              </a:solidFill>
              <a:ea typeface="Open Sans" panose="020B0606030504020204" pitchFamily="34" charset="0"/>
              <a:cs typeface="Open Sans" panose="020B0606030504020204" pitchFamily="34" charset="0"/>
            </a:endParaRPr>
          </a:p>
          <a:p>
            <a:pPr fontAlgn="auto">
              <a:lnSpc>
                <a:spcPct val="110000"/>
              </a:lnSpc>
              <a:spcBef>
                <a:spcPts val="0"/>
              </a:spcBef>
              <a:spcAft>
                <a:spcPts val="400"/>
              </a:spcAft>
              <a:defRPr/>
            </a:pPr>
            <a:r>
              <a:rPr lang="en-US" sz="800">
                <a:solidFill>
                  <a:schemeClr val="bg1"/>
                </a:solidFill>
                <a:ea typeface="Open Sans" panose="020B0606030504020204" pitchFamily="34" charset="0"/>
                <a:cs typeface="Open Sans" panose="020B0606030504020204" pitchFamily="34" charset="0"/>
              </a:rPr>
              <a:t>Deloitte refers to one or more of Deloitte Touche Tohmatsu Limited, a UK private company limited by guarantee (“DTTL”), its network of member firms, and their related entities. DTTL and each of its member firms are legally separate and independent entities. DTTL (also referred to as “Deloitte Global”) does not provide services to clients. In the United States, Deloitte refers to one or more of the US member firms of DTTL, their related entities that operate using the “Deloitte” name in the United States and their respective affiliates. Certain services may not be available to attest clients under the rules and regulations of public accounting. Please see </a:t>
            </a:r>
            <a:r>
              <a:rPr lang="en-US" sz="800">
                <a:solidFill>
                  <a:schemeClr val="bg1"/>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www.deloitte.com/about</a:t>
            </a:r>
            <a:r>
              <a:rPr lang="en-US" sz="800">
                <a:solidFill>
                  <a:schemeClr val="bg1"/>
                </a:solidFill>
                <a:ea typeface="Open Sans" panose="020B0606030504020204" pitchFamily="34" charset="0"/>
                <a:cs typeface="Open Sans" panose="020B0606030504020204" pitchFamily="34" charset="0"/>
              </a:rPr>
              <a:t> to learn more about our global network of member firms.</a:t>
            </a:r>
            <a:br>
              <a:rPr lang="en-US" sz="800">
                <a:solidFill>
                  <a:schemeClr val="bg1"/>
                </a:solidFill>
                <a:ea typeface="Open Sans" panose="020B0606030504020204" pitchFamily="34" charset="0"/>
                <a:cs typeface="Open Sans" panose="020B0606030504020204" pitchFamily="34" charset="0"/>
              </a:rPr>
            </a:br>
            <a:br>
              <a:rPr lang="en-US" sz="800">
                <a:solidFill>
                  <a:schemeClr val="bg1"/>
                </a:solidFill>
                <a:ea typeface="Open Sans" panose="020B0606030504020204" pitchFamily="34" charset="0"/>
                <a:cs typeface="Open Sans" panose="020B0606030504020204" pitchFamily="34" charset="0"/>
              </a:rPr>
            </a:br>
            <a:r>
              <a:rPr lang="en-US" sz="800">
                <a:solidFill>
                  <a:schemeClr val="bg1"/>
                </a:solidFill>
                <a:ea typeface="Open Sans" panose="020B0606030504020204" pitchFamily="34" charset="0"/>
                <a:cs typeface="Open Sans" panose="020B0606030504020204" pitchFamily="34" charset="0"/>
              </a:rPr>
              <a:t>Copyright © 2026 Deloitte Development LLC. All rights reserved.</a:t>
            </a:r>
          </a:p>
        </p:txBody>
      </p:sp>
      <p:pic>
        <p:nvPicPr>
          <p:cNvPr id="5" name="Picture 4">
            <a:extLst>
              <a:ext uri="{FF2B5EF4-FFF2-40B4-BE49-F238E27FC236}">
                <a16:creationId xmlns:a16="http://schemas.microsoft.com/office/drawing/2014/main" id="{DB6ED155-0D48-B7C3-A079-530E335455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06492" y="3642672"/>
            <a:ext cx="2086184" cy="391428"/>
          </a:xfrm>
          <a:prstGeom prst="rect">
            <a:avLst/>
          </a:prstGeom>
        </p:spPr>
      </p:pic>
      <p:sp>
        <p:nvSpPr>
          <p:cNvPr id="8" name="TextBox 7">
            <a:extLst>
              <a:ext uri="{FF2B5EF4-FFF2-40B4-BE49-F238E27FC236}">
                <a16:creationId xmlns:a16="http://schemas.microsoft.com/office/drawing/2014/main" id="{EB5735C8-3462-68DE-26BE-11943EED565D}"/>
              </a:ext>
            </a:extLst>
          </p:cNvPr>
          <p:cNvSpPr txBox="1"/>
          <p:nvPr/>
        </p:nvSpPr>
        <p:spPr bwMode="gray">
          <a:xfrm>
            <a:off x="10988298" y="-203027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2645160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66 years">
            <a:extLst>
              <a:ext uri="{FF2B5EF4-FFF2-40B4-BE49-F238E27FC236}">
                <a16:creationId xmlns:a16="http://schemas.microsoft.com/office/drawing/2014/main" id="{91B9D286-91D6-E964-8585-675A01F3BBFA}"/>
              </a:ext>
            </a:extLst>
          </p:cNvPr>
          <p:cNvSpPr txBox="1"/>
          <p:nvPr/>
        </p:nvSpPr>
        <p:spPr>
          <a:xfrm>
            <a:off x="0" y="2650555"/>
            <a:ext cx="12192000" cy="1107996"/>
          </a:xfrm>
          <a:prstGeom prst="rect">
            <a:avLst/>
          </a:prstGeom>
          <a:noFill/>
        </p:spPr>
        <p:txBody>
          <a:bodyPr wrap="square" lIns="0" tIns="0" rIns="0" bIns="0">
            <a:spAutoFit/>
          </a:bodyPr>
          <a:lstStyle/>
          <a:p>
            <a:pPr marL="0" marR="0" lvl="0" indent="0" algn="ctr" defTabSz="1217613"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It took the telephone </a:t>
            </a:r>
            <a:r>
              <a:rPr kumimoji="0" lang="en-US" sz="3600" b="1" i="0" u="none" strike="noStrike" kern="1200" cap="none" spc="0" normalizeH="0" baseline="0" noProof="0">
                <a:ln>
                  <a:noFill/>
                </a:ln>
                <a:solidFill>
                  <a:schemeClr val="bg1"/>
                </a:solidFill>
                <a:effectLst/>
                <a:uLnTx/>
                <a:uFillTx/>
                <a:ea typeface="Open Sans" panose="020B0606030504020204" pitchFamily="34" charset="0"/>
                <a:cs typeface="Open Sans" panose="020B0606030504020204" pitchFamily="34" charset="0"/>
              </a:rPr>
              <a:t>50 years </a:t>
            </a:r>
            <a:br>
              <a:rPr kumimoji="0" lang="en-US" sz="3600" b="0" i="0" u="none" strike="noStrike" kern="1200" cap="none" spc="0" normalizeH="0" baseline="0" noProof="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br>
            <a:r>
              <a:rPr kumimoji="0" lang="en-US" sz="3600" b="0" i="0" u="none" strike="noStrike" kern="1200" cap="none" spc="0" normalizeH="0" baseline="0" noProof="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to reach </a:t>
            </a:r>
            <a:r>
              <a:rPr kumimoji="0" lang="en-US" sz="3600" b="0" i="0" u="none" strike="noStrike" kern="1200" cap="none" spc="0" normalizeH="0" baseline="0" noProof="0">
                <a:ln>
                  <a:noFill/>
                </a:ln>
                <a:solidFill>
                  <a:schemeClr val="accent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50 million users</a:t>
            </a:r>
            <a:r>
              <a:rPr kumimoji="0" lang="en-US" sz="3600" b="0" i="0" u="none" strike="noStrike" kern="1200" cap="none" spc="0" normalizeH="0" baseline="0" noProof="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a:t>
            </a:r>
            <a:endParaRPr kumimoji="0" lang="en-US" sz="2800" b="1" i="0" u="none" strike="noStrike" kern="1200" cap="none" spc="0" normalizeH="0" baseline="0" noProof="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spTree>
    <p:extLst>
      <p:ext uri="{BB962C8B-B14F-4D97-AF65-F5344CB8AC3E}">
        <p14:creationId xmlns:p14="http://schemas.microsoft.com/office/powerpoint/2010/main" val="42410866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48C5A40-A380-B282-467E-82400534F2A2}"/>
              </a:ext>
            </a:extLst>
          </p:cNvPr>
          <p:cNvSpPr txBox="1"/>
          <p:nvPr/>
        </p:nvSpPr>
        <p:spPr>
          <a:xfrm>
            <a:off x="0" y="2650555"/>
            <a:ext cx="12192000" cy="1107996"/>
          </a:xfrm>
          <a:prstGeom prst="rect">
            <a:avLst/>
          </a:prstGeom>
          <a:noFill/>
        </p:spPr>
        <p:txBody>
          <a:bodyPr wrap="square" lIns="0" tIns="0" rIns="0" bIns="0">
            <a:spAutoFit/>
          </a:bodyPr>
          <a:lstStyle/>
          <a:p>
            <a:pPr marL="0" marR="0" lvl="0" indent="0" algn="ctr" defTabSz="1217613"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The </a:t>
            </a:r>
            <a:r>
              <a:rPr lang="en-US" sz="36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internet took</a:t>
            </a:r>
            <a:r>
              <a:rPr kumimoji="0" lang="en-US" sz="3600" b="0" i="0" u="none" strike="noStrike" kern="1200" cap="none" spc="0" normalizeH="0" baseline="0" noProof="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ctr" defTabSz="1217613"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seven years </a:t>
            </a:r>
            <a:endParaRPr kumimoji="0" lang="en-US" sz="2800" b="1" i="0" u="none" strike="noStrike" kern="1200" cap="none" spc="0" normalizeH="0" baseline="0" noProof="0">
              <a:ln>
                <a:noFill/>
              </a:ln>
              <a:solidFill>
                <a:schemeClr val="bg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spTree>
    <p:extLst>
      <p:ext uri="{BB962C8B-B14F-4D97-AF65-F5344CB8AC3E}">
        <p14:creationId xmlns:p14="http://schemas.microsoft.com/office/powerpoint/2010/main" val="57831666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2 Months">
            <a:extLst>
              <a:ext uri="{FF2B5EF4-FFF2-40B4-BE49-F238E27FC236}">
                <a16:creationId xmlns:a16="http://schemas.microsoft.com/office/drawing/2014/main" id="{3A9ED78B-9817-AC1C-BBB6-2244D40D5C58}"/>
              </a:ext>
            </a:extLst>
          </p:cNvPr>
          <p:cNvSpPr txBox="1"/>
          <p:nvPr/>
        </p:nvSpPr>
        <p:spPr>
          <a:xfrm>
            <a:off x="-9144" y="2639922"/>
            <a:ext cx="12192000" cy="1107996"/>
          </a:xfrm>
          <a:prstGeom prst="rect">
            <a:avLst/>
          </a:prstGeom>
          <a:noFill/>
        </p:spPr>
        <p:txBody>
          <a:bodyPr wrap="square" lIns="0" tIns="0" rIns="0" bIns="0">
            <a:spAutoFit/>
          </a:bodyPr>
          <a:lstStyle/>
          <a:p>
            <a:pPr algn="ctr">
              <a:defRPr/>
            </a:pPr>
            <a:r>
              <a:rPr lang="en-US" sz="36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 leading generative AI tool reached </a:t>
            </a:r>
            <a:br>
              <a:rPr lang="en-US" sz="36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br>
            <a:r>
              <a:rPr lang="en-US" sz="36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about </a:t>
            </a:r>
            <a:r>
              <a:rPr lang="en-US" sz="3600" b="1">
                <a:solidFill>
                  <a:schemeClr val="bg1"/>
                </a:solidFill>
                <a:ea typeface="Open Sans" panose="020B0606030504020204" pitchFamily="34" charset="0"/>
                <a:cs typeface="Open Sans" panose="020B0606030504020204" pitchFamily="34" charset="0"/>
              </a:rPr>
              <a:t>twice</a:t>
            </a:r>
            <a:r>
              <a:rPr lang="en-US" sz="36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that many in </a:t>
            </a:r>
            <a:r>
              <a:rPr lang="en-US" sz="3600" b="1" i="1">
                <a:solidFill>
                  <a:srgbClr val="92D050"/>
                </a:solidFill>
                <a:latin typeface="Open Sans Light" panose="020B0306030504020204" pitchFamily="34" charset="0"/>
                <a:ea typeface="Open Sans Light" panose="020B0306030504020204" pitchFamily="34" charset="0"/>
                <a:cs typeface="Open Sans Light" panose="020B0306030504020204" pitchFamily="34" charset="0"/>
              </a:rPr>
              <a:t>two months</a:t>
            </a:r>
            <a:r>
              <a:rPr kumimoji="0" lang="en-US" sz="3600" b="0" i="0" u="none" strike="noStrike" kern="120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t>
            </a:r>
            <a:endParaRPr kumimoji="0" lang="en-US" sz="2800" b="1" i="0" u="none" strike="noStrike" kern="1200" cap="none" spc="0" normalizeH="0" baseline="0" noProof="0">
              <a:ln>
                <a:noFill/>
              </a:ln>
              <a:solidFill>
                <a:prstClr val="white"/>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spTree>
    <p:extLst>
      <p:ext uri="{BB962C8B-B14F-4D97-AF65-F5344CB8AC3E}">
        <p14:creationId xmlns:p14="http://schemas.microsoft.com/office/powerpoint/2010/main" val="28124815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8179F-4B57-FF16-78D3-6E79119E8BB0}"/>
            </a:ext>
          </a:extLst>
        </p:cNvPr>
        <p:cNvGrpSpPr/>
        <p:nvPr/>
      </p:nvGrpSpPr>
      <p:grpSpPr>
        <a:xfrm>
          <a:off x="0" y="0"/>
          <a:ext cx="0" cy="0"/>
          <a:chOff x="0" y="0"/>
          <a:chExt cx="0" cy="0"/>
        </a:xfrm>
      </p:grpSpPr>
      <p:sp>
        <p:nvSpPr>
          <p:cNvPr id="40" name="Title 17">
            <a:extLst>
              <a:ext uri="{FF2B5EF4-FFF2-40B4-BE49-F238E27FC236}">
                <a16:creationId xmlns:a16="http://schemas.microsoft.com/office/drawing/2014/main" id="{13186F3E-0E34-AEC2-8020-CE7EC08FEB2B}"/>
              </a:ext>
            </a:extLst>
          </p:cNvPr>
          <p:cNvSpPr txBox="1">
            <a:spLocks/>
          </p:cNvSpPr>
          <p:nvPr/>
        </p:nvSpPr>
        <p:spPr bwMode="gray">
          <a:xfrm>
            <a:off x="574711" y="531623"/>
            <a:ext cx="5411735" cy="585428"/>
          </a:xfrm>
          <a:prstGeom prst="rect">
            <a:avLst/>
          </a:prstGeom>
        </p:spPr>
        <p:txBody>
          <a:bodyPr vert="horz" lIns="0" tIns="0" rIns="0" bIns="0" rtlCol="0" anchor="t" anchorCtr="0">
            <a:noAutofit/>
          </a:bodyPr>
          <a:lstStyle>
            <a:lvl1pPr algn="l" defTabSz="1217613" rtl="0" eaLnBrk="1" fontAlgn="base" hangingPunct="1">
              <a:lnSpc>
                <a:spcPct val="90000"/>
              </a:lnSpc>
              <a:spcBef>
                <a:spcPct val="0"/>
              </a:spcBef>
              <a:spcAft>
                <a:spcPct val="0"/>
              </a:spcAft>
              <a:defRPr sz="3600" b="1" kern="1200" spc="-5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4572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6pPr>
            <a:lvl7pPr marL="9144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7pPr>
            <a:lvl8pPr marL="13716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8pPr>
            <a:lvl9pPr marL="1828800" algn="l" defTabSz="1217613" rtl="0" eaLnBrk="1" fontAlgn="base" hangingPunct="1">
              <a:spcBef>
                <a:spcPct val="0"/>
              </a:spcBef>
              <a:spcAft>
                <a:spcPct val="0"/>
              </a:spcAft>
              <a:defRPr sz="2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9pPr>
          </a:lstStyle>
          <a:p>
            <a:pPr marL="0" marR="0" lvl="0" indent="0" algn="l" defTabSz="1217613" rtl="0" eaLnBrk="1" fontAlgn="base" latinLnBrk="0" hangingPunct="1">
              <a:lnSpc>
                <a:spcPct val="90000"/>
              </a:lnSpc>
              <a:spcBef>
                <a:spcPct val="0"/>
              </a:spcBef>
              <a:spcAft>
                <a:spcPct val="0"/>
              </a:spcAft>
              <a:buClrTx/>
              <a:buSzTx/>
              <a:buFontTx/>
              <a:buNone/>
              <a:tabLst/>
              <a:defRPr/>
            </a:pPr>
            <a:r>
              <a:rPr kumimoji="0" lang="en-US" sz="3600" b="1" i="0" u="none" strike="noStrike" kern="1200" cap="none" spc="-5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Tech Trends 2026</a:t>
            </a:r>
          </a:p>
        </p:txBody>
      </p:sp>
      <p:sp>
        <p:nvSpPr>
          <p:cNvPr id="7" name="Rectangle 6">
            <a:extLst>
              <a:ext uri="{FF2B5EF4-FFF2-40B4-BE49-F238E27FC236}">
                <a16:creationId xmlns:a16="http://schemas.microsoft.com/office/drawing/2014/main" id="{45857274-F790-459D-4247-7E8332017202}"/>
              </a:ext>
            </a:extLst>
          </p:cNvPr>
          <p:cNvSpPr/>
          <p:nvPr/>
        </p:nvSpPr>
        <p:spPr bwMode="gray">
          <a:xfrm>
            <a:off x="515403" y="1841486"/>
            <a:ext cx="2056064" cy="3377695"/>
          </a:xfrm>
          <a:prstGeom prst="rect">
            <a:avLst/>
          </a:prstGeom>
          <a:solidFill>
            <a:schemeClr val="tx1">
              <a:alpha val="60000"/>
            </a:schemeClr>
          </a:solidFill>
          <a:ln w="19050" algn="ctr">
            <a:noFill/>
            <a:miter lim="800000"/>
            <a:headEnd/>
            <a:tailEnd/>
          </a:ln>
        </p:spPr>
        <p:txBody>
          <a:bodyPr wrap="square" lIns="88900" tIns="88900" rIns="88900" bIns="88900" rtlCol="0" anchor="ctr"/>
          <a:lstStyle/>
          <a:p>
            <a:pPr marL="0" marR="0" lvl="0" indent="0" algn="ctr" defTabSz="1217613" rtl="0" eaLnBrk="0" fontAlgn="base" latinLnBrk="0" hangingPunct="0">
              <a:lnSpc>
                <a:spcPct val="106000"/>
              </a:lnSpc>
              <a:spcBef>
                <a:spcPct val="0"/>
              </a:spcBef>
              <a:spcAft>
                <a:spcPct val="0"/>
              </a:spcAft>
              <a:buClrTx/>
              <a:buSzTx/>
              <a:buFont typeface="Wingdings 2" pitchFamily="18" charset="2"/>
              <a:buNone/>
              <a:tabLst/>
              <a:defRPr/>
            </a:pPr>
            <a:endParaRPr kumimoji="0" 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4" name="object 2">
            <a:extLst>
              <a:ext uri="{FF2B5EF4-FFF2-40B4-BE49-F238E27FC236}">
                <a16:creationId xmlns:a16="http://schemas.microsoft.com/office/drawing/2014/main" id="{47881A67-9098-DE2A-D7AA-EC7F5D245E9C}"/>
              </a:ext>
            </a:extLst>
          </p:cNvPr>
          <p:cNvSpPr txBox="1"/>
          <p:nvPr/>
        </p:nvSpPr>
        <p:spPr>
          <a:xfrm>
            <a:off x="717249" y="4222867"/>
            <a:ext cx="1852863" cy="400110"/>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0"/>
              </a:spcBef>
              <a:spcAft>
                <a:spcPct val="0"/>
              </a:spcAft>
              <a:buClrTx/>
              <a:buSzTx/>
              <a:buFontTx/>
              <a:buNone/>
              <a:tabLst/>
              <a:defRPr/>
            </a:pP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Navigating the AI and robotics convergence</a:t>
            </a:r>
            <a:endParaRPr kumimoji="0" lang="en-US" sz="1300" b="0" i="1"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1" name="Picture 40">
            <a:extLst>
              <a:ext uri="{FF2B5EF4-FFF2-40B4-BE49-F238E27FC236}">
                <a16:creationId xmlns:a16="http://schemas.microsoft.com/office/drawing/2014/main" id="{8AF2C6AA-D600-BE32-1C49-46229D96171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15403" y="1720360"/>
            <a:ext cx="2057400" cy="1479423"/>
          </a:xfrm>
          <a:prstGeom prst="rect">
            <a:avLst/>
          </a:prstGeom>
        </p:spPr>
      </p:pic>
      <p:sp>
        <p:nvSpPr>
          <p:cNvPr id="2" name="TextBox 1">
            <a:extLst>
              <a:ext uri="{FF2B5EF4-FFF2-40B4-BE49-F238E27FC236}">
                <a16:creationId xmlns:a16="http://schemas.microsoft.com/office/drawing/2014/main" id="{0A76DF94-555F-5EDD-A83B-687B0B030CDB}"/>
              </a:ext>
            </a:extLst>
          </p:cNvPr>
          <p:cNvSpPr txBox="1"/>
          <p:nvPr/>
        </p:nvSpPr>
        <p:spPr bwMode="gray">
          <a:xfrm>
            <a:off x="718603" y="3537662"/>
            <a:ext cx="1852863" cy="630942"/>
          </a:xfrm>
          <a:prstGeom prst="rect">
            <a:avLst/>
          </a:prstGeom>
          <a:noFill/>
        </p:spPr>
        <p:txBody>
          <a:bodyPr wrap="square" lIns="0">
            <a:spAutoFit/>
          </a:bodyPr>
          <a:lstStyle/>
          <a:p>
            <a:pPr marL="9526" marR="0" lvl="0" indent="0" algn="l" defTabSz="1217613" rtl="0" eaLnBrk="0" fontAlgn="base" latinLnBrk="0" hangingPunct="0">
              <a:lnSpc>
                <a:spcPct val="100000"/>
              </a:lnSpc>
              <a:spcBef>
                <a:spcPts val="1200"/>
              </a:spcBef>
              <a:spcAft>
                <a:spcPct val="0"/>
              </a:spcAft>
              <a:buClrTx/>
              <a:buSzTx/>
              <a:buFontTx/>
              <a:buNone/>
              <a:tabLst/>
              <a:defRPr/>
            </a:pP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AI goes </a:t>
            </a:r>
            <a:b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physical</a:t>
            </a:r>
            <a:endParaRPr kumimoji="0" lang="en-US" sz="1750" b="0" i="0" u="none" strike="noStrike" kern="1200" cap="none" spc="-8"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C5E813E9-9DF9-57C5-5229-C5EA9767E6A0}"/>
              </a:ext>
            </a:extLst>
          </p:cNvPr>
          <p:cNvSpPr/>
          <p:nvPr/>
        </p:nvSpPr>
        <p:spPr bwMode="gray">
          <a:xfrm>
            <a:off x="5044704" y="1841486"/>
            <a:ext cx="2056064" cy="3377695"/>
          </a:xfrm>
          <a:prstGeom prst="rect">
            <a:avLst/>
          </a:prstGeom>
          <a:solidFill>
            <a:schemeClr val="tx1">
              <a:alpha val="60000"/>
            </a:schemeClr>
          </a:solidFill>
          <a:ln w="19050" algn="ctr">
            <a:noFill/>
            <a:miter lim="800000"/>
            <a:headEnd/>
            <a:tailEnd/>
          </a:ln>
        </p:spPr>
        <p:txBody>
          <a:bodyPr wrap="square" lIns="88900" tIns="88900" rIns="88900" bIns="88900" rtlCol="0" anchor="ctr"/>
          <a:lstStyle/>
          <a:p>
            <a:pPr marL="0" marR="0" lvl="0" indent="0" algn="ctr" defTabSz="1217613" rtl="0" eaLnBrk="0" fontAlgn="base" latinLnBrk="0" hangingPunct="0">
              <a:lnSpc>
                <a:spcPct val="106000"/>
              </a:lnSpc>
              <a:spcBef>
                <a:spcPct val="0"/>
              </a:spcBef>
              <a:spcAft>
                <a:spcPct val="0"/>
              </a:spcAft>
              <a:buClrTx/>
              <a:buSzTx/>
              <a:buFont typeface="Wingdings 2" pitchFamily="18" charset="2"/>
              <a:buNone/>
              <a:tabLst/>
              <a:defRPr/>
            </a:pPr>
            <a:endParaRPr kumimoji="0" 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3" name="object 2">
            <a:extLst>
              <a:ext uri="{FF2B5EF4-FFF2-40B4-BE49-F238E27FC236}">
                <a16:creationId xmlns:a16="http://schemas.microsoft.com/office/drawing/2014/main" id="{859C9171-90A9-106E-FE97-7DE4764B0E4D}"/>
              </a:ext>
            </a:extLst>
          </p:cNvPr>
          <p:cNvSpPr txBox="1"/>
          <p:nvPr/>
        </p:nvSpPr>
        <p:spPr>
          <a:xfrm>
            <a:off x="5247904" y="4222867"/>
            <a:ext cx="1859605" cy="400110"/>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0"/>
              </a:spcBef>
              <a:spcAft>
                <a:spcPct val="0"/>
              </a:spcAft>
              <a:buClrTx/>
              <a:buSzTx/>
              <a:buFontTx/>
              <a:buNone/>
              <a:tabLst/>
              <a:defRPr/>
            </a:pP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Optimizing compute </a:t>
            </a:r>
            <a:b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in the age of inference</a:t>
            </a:r>
            <a:endParaRPr kumimoji="0" lang="en-US" sz="1300" b="0" i="1"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6" name="Picture 25">
            <a:extLst>
              <a:ext uri="{FF2B5EF4-FFF2-40B4-BE49-F238E27FC236}">
                <a16:creationId xmlns:a16="http://schemas.microsoft.com/office/drawing/2014/main" id="{A5C095E9-0903-DAA5-019D-6447245DE0B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044704" y="1720359"/>
            <a:ext cx="2057400" cy="1479423"/>
          </a:xfrm>
          <a:prstGeom prst="rect">
            <a:avLst/>
          </a:prstGeom>
        </p:spPr>
      </p:pic>
      <p:sp>
        <p:nvSpPr>
          <p:cNvPr id="4" name="object 2">
            <a:extLst>
              <a:ext uri="{FF2B5EF4-FFF2-40B4-BE49-F238E27FC236}">
                <a16:creationId xmlns:a16="http://schemas.microsoft.com/office/drawing/2014/main" id="{D2696924-E11B-A614-3796-BA00CE13F228}"/>
              </a:ext>
            </a:extLst>
          </p:cNvPr>
          <p:cNvSpPr txBox="1"/>
          <p:nvPr/>
        </p:nvSpPr>
        <p:spPr>
          <a:xfrm>
            <a:off x="5247904" y="3338790"/>
            <a:ext cx="1859605" cy="807913"/>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1200"/>
              </a:spcBef>
              <a:spcAft>
                <a:spcPct val="0"/>
              </a:spcAft>
              <a:buClrTx/>
              <a:buSzTx/>
              <a:buFontTx/>
              <a:buNone/>
              <a:tabLst/>
              <a:defRPr/>
            </a:pP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The AI </a:t>
            </a:r>
            <a:r>
              <a:rPr kumimoji="0" lang="en-US" sz="1750" b="1" i="0" u="none" strike="noStrike" kern="1200" cap="none" spc="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infrastructure</a:t>
            </a:r>
            <a:b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reckoning</a:t>
            </a:r>
            <a:endParaRPr kumimoji="0" lang="en-US" sz="1750" b="0" i="0" u="none" strike="noStrike" kern="1200" cap="none" spc="-8"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3A4A52E8-70ED-CCD3-A1E6-7B6BD43AA0A0}"/>
              </a:ext>
            </a:extLst>
          </p:cNvPr>
          <p:cNvSpPr/>
          <p:nvPr/>
        </p:nvSpPr>
        <p:spPr bwMode="gray">
          <a:xfrm>
            <a:off x="2780053" y="1841486"/>
            <a:ext cx="2056064" cy="3377695"/>
          </a:xfrm>
          <a:prstGeom prst="rect">
            <a:avLst/>
          </a:prstGeom>
          <a:solidFill>
            <a:schemeClr val="tx1">
              <a:alpha val="60000"/>
            </a:schemeClr>
          </a:solidFill>
          <a:ln w="19050" algn="ctr">
            <a:noFill/>
            <a:miter lim="800000"/>
            <a:headEnd/>
            <a:tailEnd/>
          </a:ln>
        </p:spPr>
        <p:txBody>
          <a:bodyPr wrap="square" lIns="88900" tIns="88900" rIns="88900" bIns="88900" rtlCol="0" anchor="ctr"/>
          <a:lstStyle/>
          <a:p>
            <a:pPr marL="0" marR="0" lvl="0" indent="0" algn="ctr" defTabSz="1217613" rtl="0" eaLnBrk="0" fontAlgn="base" latinLnBrk="0" hangingPunct="0">
              <a:lnSpc>
                <a:spcPct val="106000"/>
              </a:lnSpc>
              <a:spcBef>
                <a:spcPct val="0"/>
              </a:spcBef>
              <a:spcAft>
                <a:spcPct val="0"/>
              </a:spcAft>
              <a:buClrTx/>
              <a:buSzTx/>
              <a:buFont typeface="Wingdings 2" pitchFamily="18" charset="2"/>
              <a:buNone/>
              <a:tabLst/>
              <a:defRPr/>
            </a:pPr>
            <a:endParaRPr kumimoji="0" 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5" name="object 2">
            <a:extLst>
              <a:ext uri="{FF2B5EF4-FFF2-40B4-BE49-F238E27FC236}">
                <a16:creationId xmlns:a16="http://schemas.microsoft.com/office/drawing/2014/main" id="{FDFC29C0-765F-AA14-DF93-DC4A1F73FCA4}"/>
              </a:ext>
            </a:extLst>
          </p:cNvPr>
          <p:cNvSpPr txBox="1"/>
          <p:nvPr/>
        </p:nvSpPr>
        <p:spPr>
          <a:xfrm>
            <a:off x="2981899" y="4222867"/>
            <a:ext cx="1854218" cy="400110"/>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0"/>
              </a:spcBef>
              <a:spcAft>
                <a:spcPct val="0"/>
              </a:spcAft>
              <a:buClrTx/>
              <a:buSzTx/>
              <a:buFontTx/>
              <a:buNone/>
              <a:tabLst/>
              <a:defRPr/>
            </a:pP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Preparing for a </a:t>
            </a:r>
            <a:b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300" b="0" i="1" u="none" strike="noStrike" kern="1200" cap="none" spc="-2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silicon-based workforce</a:t>
            </a:r>
          </a:p>
        </p:txBody>
      </p:sp>
      <p:sp>
        <p:nvSpPr>
          <p:cNvPr id="3" name="TextBox 2">
            <a:extLst>
              <a:ext uri="{FF2B5EF4-FFF2-40B4-BE49-F238E27FC236}">
                <a16:creationId xmlns:a16="http://schemas.microsoft.com/office/drawing/2014/main" id="{3E509BA8-2A75-C67D-CCD6-6194E3C12663}"/>
              </a:ext>
            </a:extLst>
          </p:cNvPr>
          <p:cNvSpPr txBox="1"/>
          <p:nvPr/>
        </p:nvSpPr>
        <p:spPr bwMode="gray">
          <a:xfrm>
            <a:off x="2983253" y="3537662"/>
            <a:ext cx="1859604" cy="630942"/>
          </a:xfrm>
          <a:prstGeom prst="rect">
            <a:avLst/>
          </a:prstGeom>
          <a:noFill/>
        </p:spPr>
        <p:txBody>
          <a:bodyPr wrap="square" lIns="0">
            <a:spAutoFit/>
          </a:bodyPr>
          <a:lstStyle/>
          <a:p>
            <a:pPr marL="9526" marR="0" lvl="0" indent="0" algn="l" defTabSz="1217613" rtl="0" eaLnBrk="0" fontAlgn="base" latinLnBrk="0" hangingPunct="0">
              <a:lnSpc>
                <a:spcPct val="100000"/>
              </a:lnSpc>
              <a:spcBef>
                <a:spcPts val="1200"/>
              </a:spcBef>
              <a:spcAft>
                <a:spcPct val="0"/>
              </a:spcAft>
              <a:buClrTx/>
              <a:buSzTx/>
              <a:buFontTx/>
              <a:buNone/>
              <a:tabLst/>
              <a:defRPr/>
            </a:pP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The agentic </a:t>
            </a:r>
            <a:b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reality check</a:t>
            </a:r>
            <a:endParaRPr kumimoji="0" lang="en-US" sz="1750" b="0" i="0" u="none" strike="noStrike" kern="1200" cap="none" spc="-8"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56" name="Picture 55">
            <a:extLst>
              <a:ext uri="{FF2B5EF4-FFF2-40B4-BE49-F238E27FC236}">
                <a16:creationId xmlns:a16="http://schemas.microsoft.com/office/drawing/2014/main" id="{12771420-9BAD-12DD-52EE-69B37F20282C}"/>
              </a:ext>
            </a:extLst>
          </p:cNvPr>
          <p:cNvPicPr>
            <a:picLocks noChangeAspect="1"/>
          </p:cNvPicPr>
          <p:nvPr/>
        </p:nvPicPr>
        <p:blipFill>
          <a:blip r:embed="rId5"/>
          <a:srcRect l="47781" t="13648" r="-34" b="11203"/>
          <a:stretch>
            <a:fillRect/>
          </a:stretch>
        </p:blipFill>
        <p:spPr>
          <a:xfrm>
            <a:off x="2780053" y="1720359"/>
            <a:ext cx="2057400" cy="1479423"/>
          </a:xfrm>
          <a:prstGeom prst="rect">
            <a:avLst/>
          </a:prstGeom>
        </p:spPr>
      </p:pic>
      <p:sp>
        <p:nvSpPr>
          <p:cNvPr id="11" name="Rectangle 10">
            <a:extLst>
              <a:ext uri="{FF2B5EF4-FFF2-40B4-BE49-F238E27FC236}">
                <a16:creationId xmlns:a16="http://schemas.microsoft.com/office/drawing/2014/main" id="{EAB17047-EFAC-FA03-52C6-06ECE85B15E1}"/>
              </a:ext>
            </a:extLst>
          </p:cNvPr>
          <p:cNvSpPr/>
          <p:nvPr/>
        </p:nvSpPr>
        <p:spPr bwMode="gray">
          <a:xfrm>
            <a:off x="7309354" y="1841486"/>
            <a:ext cx="2056064" cy="3377695"/>
          </a:xfrm>
          <a:prstGeom prst="rect">
            <a:avLst/>
          </a:prstGeom>
          <a:solidFill>
            <a:schemeClr val="tx1">
              <a:alpha val="60000"/>
            </a:schemeClr>
          </a:solidFill>
          <a:ln w="19050" algn="ctr">
            <a:noFill/>
            <a:miter lim="800000"/>
            <a:headEnd/>
            <a:tailEnd/>
          </a:ln>
        </p:spPr>
        <p:txBody>
          <a:bodyPr wrap="square" lIns="88900" tIns="88900" rIns="88900" bIns="88900" rtlCol="0" anchor="ctr"/>
          <a:lstStyle/>
          <a:p>
            <a:pPr marL="0" marR="0" lvl="0" indent="0" algn="ctr" defTabSz="1217613" rtl="0" eaLnBrk="0" fontAlgn="base" latinLnBrk="0" hangingPunct="0">
              <a:lnSpc>
                <a:spcPct val="106000"/>
              </a:lnSpc>
              <a:spcBef>
                <a:spcPct val="0"/>
              </a:spcBef>
              <a:spcAft>
                <a:spcPct val="0"/>
              </a:spcAft>
              <a:buClrTx/>
              <a:buSzTx/>
              <a:buFont typeface="Wingdings 2" pitchFamily="18" charset="2"/>
              <a:buNone/>
              <a:tabLst/>
              <a:defRPr/>
            </a:pPr>
            <a:endParaRPr kumimoji="0" 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2" name="object 2">
            <a:extLst>
              <a:ext uri="{FF2B5EF4-FFF2-40B4-BE49-F238E27FC236}">
                <a16:creationId xmlns:a16="http://schemas.microsoft.com/office/drawing/2014/main" id="{922BF42E-7BE9-BA23-45B1-5F1F4575337F}"/>
              </a:ext>
            </a:extLst>
          </p:cNvPr>
          <p:cNvSpPr txBox="1"/>
          <p:nvPr/>
        </p:nvSpPr>
        <p:spPr>
          <a:xfrm>
            <a:off x="7512554" y="4222867"/>
            <a:ext cx="1852864" cy="400110"/>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0"/>
              </a:spcBef>
              <a:spcAft>
                <a:spcPct val="0"/>
              </a:spcAft>
              <a:buClrTx/>
              <a:buSzTx/>
              <a:buFontTx/>
              <a:buNone/>
              <a:tabLst/>
              <a:defRPr/>
            </a:pP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Architecting an </a:t>
            </a:r>
            <a:b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AI-native organization</a:t>
            </a:r>
            <a:endParaRPr kumimoji="0" lang="en-US" sz="1300" b="0" i="1"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2">
            <a:extLst>
              <a:ext uri="{FF2B5EF4-FFF2-40B4-BE49-F238E27FC236}">
                <a16:creationId xmlns:a16="http://schemas.microsoft.com/office/drawing/2014/main" id="{D74E354F-76C0-85E4-E7F1-18684C3757DA}"/>
              </a:ext>
            </a:extLst>
          </p:cNvPr>
          <p:cNvSpPr txBox="1"/>
          <p:nvPr/>
        </p:nvSpPr>
        <p:spPr>
          <a:xfrm>
            <a:off x="7512554" y="3582796"/>
            <a:ext cx="1852864" cy="538609"/>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1200"/>
              </a:spcBef>
              <a:spcAft>
                <a:spcPct val="0"/>
              </a:spcAft>
              <a:buClrTx/>
              <a:buSzTx/>
              <a:buFontTx/>
              <a:buNone/>
              <a:tabLst/>
              <a:defRPr/>
            </a:pP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The great </a:t>
            </a:r>
            <a:b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rebuild</a:t>
            </a:r>
            <a:endParaRPr kumimoji="0" lang="en-US" sz="1750" b="0" i="0" u="none" strike="noStrike" kern="1200" cap="none" spc="-8"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58" name="Picture 57">
            <a:extLst>
              <a:ext uri="{FF2B5EF4-FFF2-40B4-BE49-F238E27FC236}">
                <a16:creationId xmlns:a16="http://schemas.microsoft.com/office/drawing/2014/main" id="{7085F349-0BA0-DAD2-D364-A6823597033B}"/>
              </a:ext>
            </a:extLst>
          </p:cNvPr>
          <p:cNvPicPr>
            <a:picLocks noChangeAspect="1"/>
          </p:cNvPicPr>
          <p:nvPr/>
        </p:nvPicPr>
        <p:blipFill>
          <a:blip r:embed="rId6"/>
          <a:srcRect l="36422" b="8591"/>
          <a:stretch>
            <a:fillRect/>
          </a:stretch>
        </p:blipFill>
        <p:spPr>
          <a:xfrm>
            <a:off x="7309352" y="1720775"/>
            <a:ext cx="2057401" cy="1479008"/>
          </a:xfrm>
          <a:prstGeom prst="rect">
            <a:avLst/>
          </a:prstGeom>
        </p:spPr>
      </p:pic>
      <p:sp>
        <p:nvSpPr>
          <p:cNvPr id="14" name="Rectangle 13">
            <a:extLst>
              <a:ext uri="{FF2B5EF4-FFF2-40B4-BE49-F238E27FC236}">
                <a16:creationId xmlns:a16="http://schemas.microsoft.com/office/drawing/2014/main" id="{CF07C074-9A14-770F-30AC-4063D8D5270D}"/>
              </a:ext>
            </a:extLst>
          </p:cNvPr>
          <p:cNvSpPr/>
          <p:nvPr/>
        </p:nvSpPr>
        <p:spPr bwMode="gray">
          <a:xfrm>
            <a:off x="9574005" y="1841486"/>
            <a:ext cx="2056064" cy="3377695"/>
          </a:xfrm>
          <a:prstGeom prst="rect">
            <a:avLst/>
          </a:prstGeom>
          <a:solidFill>
            <a:schemeClr val="tx1">
              <a:alpha val="60000"/>
            </a:schemeClr>
          </a:solidFill>
          <a:ln w="19050" algn="ctr">
            <a:noFill/>
            <a:miter lim="800000"/>
            <a:headEnd/>
            <a:tailEnd/>
          </a:ln>
        </p:spPr>
        <p:txBody>
          <a:bodyPr wrap="square" lIns="88900" tIns="88900" rIns="88900" bIns="88900" rtlCol="0" anchor="ctr"/>
          <a:lstStyle/>
          <a:p>
            <a:pPr marL="0" marR="0" lvl="0" indent="0" algn="ctr" defTabSz="1217613" rtl="0" eaLnBrk="0" fontAlgn="base" latinLnBrk="0" hangingPunct="0">
              <a:lnSpc>
                <a:spcPct val="106000"/>
              </a:lnSpc>
              <a:spcBef>
                <a:spcPct val="0"/>
              </a:spcBef>
              <a:spcAft>
                <a:spcPct val="0"/>
              </a:spcAft>
              <a:buClrTx/>
              <a:buSzTx/>
              <a:buFont typeface="Wingdings 2" pitchFamily="18" charset="2"/>
              <a:buNone/>
              <a:tabLst/>
              <a:defRPr/>
            </a:pPr>
            <a:endParaRPr kumimoji="0" 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3" name="object 2">
            <a:extLst>
              <a:ext uri="{FF2B5EF4-FFF2-40B4-BE49-F238E27FC236}">
                <a16:creationId xmlns:a16="http://schemas.microsoft.com/office/drawing/2014/main" id="{D037F767-6F0B-6506-8386-9C6060849454}"/>
              </a:ext>
            </a:extLst>
          </p:cNvPr>
          <p:cNvSpPr txBox="1"/>
          <p:nvPr/>
        </p:nvSpPr>
        <p:spPr>
          <a:xfrm>
            <a:off x="9777205" y="4222867"/>
            <a:ext cx="1852864" cy="400110"/>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0"/>
              </a:spcBef>
              <a:spcAft>
                <a:spcPct val="0"/>
              </a:spcAft>
              <a:buClrTx/>
              <a:buSzTx/>
              <a:buFontTx/>
              <a:buNone/>
              <a:tabLst/>
              <a:defRPr/>
            </a:pP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Leveraging AI for </a:t>
            </a:r>
            <a:b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300" b="0" i="1" u="none" strike="noStrike" kern="1200" cap="none" spc="-8"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cyber defense</a:t>
            </a:r>
            <a:endParaRPr kumimoji="0" lang="en-US" sz="1300" b="0" i="1"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object 2">
            <a:extLst>
              <a:ext uri="{FF2B5EF4-FFF2-40B4-BE49-F238E27FC236}">
                <a16:creationId xmlns:a16="http://schemas.microsoft.com/office/drawing/2014/main" id="{BA95BE3B-AC17-AFDF-84C2-4B3757C3CB22}"/>
              </a:ext>
            </a:extLst>
          </p:cNvPr>
          <p:cNvSpPr txBox="1"/>
          <p:nvPr/>
        </p:nvSpPr>
        <p:spPr>
          <a:xfrm>
            <a:off x="9777205" y="3582796"/>
            <a:ext cx="1852864" cy="538609"/>
          </a:xfrm>
          <a:prstGeom prst="rect">
            <a:avLst/>
          </a:prstGeom>
        </p:spPr>
        <p:txBody>
          <a:bodyPr vert="horz" wrap="square" lIns="0" tIns="0" rIns="0" bIns="0" rtlCol="0">
            <a:spAutoFit/>
          </a:bodyPr>
          <a:lstStyle/>
          <a:p>
            <a:pPr marL="9526" marR="0" lvl="0" indent="0" algn="l" defTabSz="1217613" rtl="0" eaLnBrk="0" fontAlgn="base" latinLnBrk="0" hangingPunct="0">
              <a:lnSpc>
                <a:spcPct val="100000"/>
              </a:lnSpc>
              <a:spcBef>
                <a:spcPts val="1200"/>
              </a:spcBef>
              <a:spcAft>
                <a:spcPct val="0"/>
              </a:spcAft>
              <a:buClrTx/>
              <a:buSzTx/>
              <a:buFontTx/>
              <a:buNone/>
              <a:tabLst/>
              <a:defRPr/>
            </a:pP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The AI </a:t>
            </a:r>
            <a:b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750" b="1" i="0" u="none" strike="noStrike" kern="1200" cap="none" spc="50"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rPr>
              <a:t>dilemma</a:t>
            </a:r>
            <a:endParaRPr kumimoji="0" lang="en-US" sz="1750" b="0" i="0" u="none" strike="noStrike" kern="1200" cap="none" spc="-8" normalizeH="0" baseline="0" noProof="0">
              <a:ln>
                <a:noFill/>
              </a:ln>
              <a:solidFill>
                <a:srgbClr val="62B5E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1" name="Picture 60">
            <a:extLst>
              <a:ext uri="{FF2B5EF4-FFF2-40B4-BE49-F238E27FC236}">
                <a16:creationId xmlns:a16="http://schemas.microsoft.com/office/drawing/2014/main" id="{B27C9822-A0CA-E784-CCBF-03DBCDA19503}"/>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9574005" y="1720359"/>
            <a:ext cx="2057400" cy="1479423"/>
          </a:xfrm>
          <a:prstGeom prst="rect">
            <a:avLst/>
          </a:prstGeom>
        </p:spPr>
      </p:pic>
    </p:spTree>
    <p:extLst>
      <p:ext uri="{BB962C8B-B14F-4D97-AF65-F5344CB8AC3E}">
        <p14:creationId xmlns:p14="http://schemas.microsoft.com/office/powerpoint/2010/main" val="275418636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63D17-2699-FE22-2ABC-304395632CD0}"/>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267A7B6-72B3-1C75-CAA4-400C768C99B7}"/>
              </a:ext>
            </a:extLst>
          </p:cNvPr>
          <p:cNvSpPr txBox="1"/>
          <p:nvPr/>
        </p:nvSpPr>
        <p:spPr bwMode="gray">
          <a:xfrm>
            <a:off x="1024128" y="3668528"/>
            <a:ext cx="4588835" cy="1328016"/>
          </a:xfrm>
          <a:prstGeom prst="rect">
            <a:avLst/>
          </a:prstGeom>
        </p:spPr>
        <p:txBody>
          <a:bodyPr vert="horz" wrap="square" lIns="0" tIns="0" rIns="0" bIns="0" rtlCol="0" anchor="t" anchorCtr="0">
            <a:noAutofit/>
          </a:bodyPr>
          <a:lstStyle/>
          <a:p>
            <a:pPr>
              <a:lnSpc>
                <a:spcPct val="110000"/>
              </a:lnSpc>
              <a:spcAft>
                <a:spcPts val="1200"/>
              </a:spcAft>
            </a:pPr>
            <a:r>
              <a:rPr lang="en-US" sz="1800">
                <a:solidFill>
                  <a:schemeClr val="bg1"/>
                </a:solidFill>
                <a:latin typeface="Aptos" panose="020B0004020202020204" pitchFamily="34" charset="0"/>
              </a:rPr>
              <a:t>AI-enabled robots are scaling rapidly in smart manufacturing and logistics and are on track to transition from niche to mainstream adoption in the mid-term. The humanoid form factor will be the next frontier.</a:t>
            </a:r>
          </a:p>
        </p:txBody>
      </p:sp>
      <p:sp>
        <p:nvSpPr>
          <p:cNvPr id="16" name="TextBox 15">
            <a:extLst>
              <a:ext uri="{FF2B5EF4-FFF2-40B4-BE49-F238E27FC236}">
                <a16:creationId xmlns:a16="http://schemas.microsoft.com/office/drawing/2014/main" id="{7E1805AD-B5AB-BCC3-D3A0-26C07BCEEBEA}"/>
              </a:ext>
            </a:extLst>
          </p:cNvPr>
          <p:cNvSpPr txBox="1"/>
          <p:nvPr/>
        </p:nvSpPr>
        <p:spPr bwMode="gray">
          <a:xfrm>
            <a:off x="1024128" y="1617762"/>
            <a:ext cx="6218366" cy="2851975"/>
          </a:xfrm>
          <a:prstGeom prst="rect">
            <a:avLst/>
          </a:prstGeom>
        </p:spPr>
        <p:txBody>
          <a:bodyPr vert="horz" wrap="square" lIns="0" tIns="0" rIns="0" bIns="0" rtlCol="0" anchor="t" anchorCtr="0">
            <a:noAutofit/>
          </a:bodyPr>
          <a:lstStyle/>
          <a:p>
            <a:pPr>
              <a:lnSpc>
                <a:spcPct val="110000"/>
              </a:lnSpc>
              <a:spcAft>
                <a:spcPts val="1200"/>
              </a:spcAft>
            </a:pPr>
            <a:r>
              <a:rPr lang="en-US" altLang="en-US" sz="4400" b="1">
                <a:solidFill>
                  <a:schemeClr val="accent1"/>
                </a:solidFill>
                <a:latin typeface="Aptos" panose="020B0004020202020204" pitchFamily="34" charset="0"/>
              </a:rPr>
              <a:t>AI goes physical</a:t>
            </a:r>
          </a:p>
          <a:p>
            <a:pPr>
              <a:lnSpc>
                <a:spcPct val="110000"/>
              </a:lnSpc>
              <a:spcAft>
                <a:spcPts val="1200"/>
              </a:spcAft>
            </a:pPr>
            <a:r>
              <a:rPr lang="en-US">
                <a:solidFill>
                  <a:schemeClr val="bg1"/>
                </a:solidFill>
                <a:latin typeface="Aptos" panose="020B0004020202020204" pitchFamily="34" charset="0"/>
              </a:rPr>
              <a:t>Navigating the convergence of </a:t>
            </a:r>
            <a:br>
              <a:rPr lang="en-US">
                <a:solidFill>
                  <a:schemeClr val="bg1"/>
                </a:solidFill>
                <a:latin typeface="Aptos" panose="020B0004020202020204" pitchFamily="34" charset="0"/>
              </a:rPr>
            </a:br>
            <a:r>
              <a:rPr lang="en-US">
                <a:solidFill>
                  <a:schemeClr val="bg1"/>
                </a:solidFill>
                <a:latin typeface="Aptos" panose="020B0004020202020204" pitchFamily="34" charset="0"/>
              </a:rPr>
              <a:t>AI and robotics</a:t>
            </a:r>
            <a:endParaRPr lang="en-US" altLang="en-US">
              <a:solidFill>
                <a:schemeClr val="bg1"/>
              </a:solidFill>
              <a:latin typeface="Aptos" panose="020B0004020202020204" pitchFamily="34" charset="0"/>
            </a:endParaRPr>
          </a:p>
        </p:txBody>
      </p:sp>
      <p:sp>
        <p:nvSpPr>
          <p:cNvPr id="3" name="Oval 2">
            <a:extLst>
              <a:ext uri="{FF2B5EF4-FFF2-40B4-BE49-F238E27FC236}">
                <a16:creationId xmlns:a16="http://schemas.microsoft.com/office/drawing/2014/main" id="{50EDD5C1-792C-37C0-B720-C0F72DCDE872}"/>
              </a:ext>
            </a:extLst>
          </p:cNvPr>
          <p:cNvSpPr/>
          <p:nvPr/>
        </p:nvSpPr>
        <p:spPr bwMode="gray">
          <a:xfrm>
            <a:off x="3552669" y="7286930"/>
            <a:ext cx="569627" cy="569627"/>
          </a:xfrm>
          <a:prstGeom prst="ellipse">
            <a:avLst/>
          </a:prstGeom>
          <a:solidFill>
            <a:srgbClr val="399DC6"/>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6" name="Oval 5">
            <a:extLst>
              <a:ext uri="{FF2B5EF4-FFF2-40B4-BE49-F238E27FC236}">
                <a16:creationId xmlns:a16="http://schemas.microsoft.com/office/drawing/2014/main" id="{F525BAC5-37E6-BF0A-9609-A2F06EBAD073}"/>
              </a:ext>
            </a:extLst>
          </p:cNvPr>
          <p:cNvSpPr/>
          <p:nvPr/>
        </p:nvSpPr>
        <p:spPr bwMode="gray">
          <a:xfrm>
            <a:off x="1567094" y="-1242251"/>
            <a:ext cx="569627" cy="569627"/>
          </a:xfrm>
          <a:prstGeom prst="ellipse">
            <a:avLst/>
          </a:prstGeom>
          <a:solidFill>
            <a:srgbClr val="4AD90D"/>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609642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4278614-FD18-B950-AE0D-7025C6F87EEC}"/>
              </a:ext>
            </a:extLst>
          </p:cNvPr>
          <p:cNvSpPr txBox="1"/>
          <p:nvPr/>
        </p:nvSpPr>
        <p:spPr bwMode="gray">
          <a:xfrm>
            <a:off x="6076061" y="3809067"/>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FADC558E-CE7C-20E0-510C-2ABD8B165F96}"/>
              </a:ext>
            </a:extLst>
          </p:cNvPr>
          <p:cNvSpPr txBox="1"/>
          <p:nvPr/>
        </p:nvSpPr>
        <p:spPr bwMode="gray">
          <a:xfrm>
            <a:off x="8287634" y="3383765"/>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CFA43D35-06D1-BD80-F009-FEBDDB6F7E27}"/>
              </a:ext>
            </a:extLst>
          </p:cNvPr>
          <p:cNvSpPr txBox="1"/>
          <p:nvPr/>
        </p:nvSpPr>
        <p:spPr bwMode="gray">
          <a:xfrm>
            <a:off x="9803219" y="186069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60585125-2BA6-5372-AA6C-02DC85575D4D}"/>
              </a:ext>
            </a:extLst>
          </p:cNvPr>
          <p:cNvSpPr txBox="1"/>
          <p:nvPr/>
        </p:nvSpPr>
        <p:spPr bwMode="gray">
          <a:xfrm>
            <a:off x="9458266" y="1975104"/>
            <a:ext cx="2216663" cy="2308324"/>
          </a:xfrm>
          <a:prstGeom prst="rect">
            <a:avLst/>
          </a:prstGeom>
          <a:noFill/>
        </p:spPr>
        <p:txBody>
          <a:bodyPr wrap="square">
            <a:spAutoFit/>
          </a:bodyPr>
          <a:lstStyle/>
          <a:p>
            <a:r>
              <a:rPr lang="en-US" sz="1800" b="1" u="none" strike="noStrike">
                <a:solidFill>
                  <a:schemeClr val="bg1"/>
                </a:solidFill>
                <a:effectLst/>
                <a:latin typeface="Aptos Black" panose="020B0004020202020204" pitchFamily="34" charset="0"/>
                <a:ea typeface="Open Sans" panose="020B0606030504020204" pitchFamily="34" charset="0"/>
                <a:cs typeface="Open Sans" panose="020B0606030504020204" pitchFamily="34" charset="0"/>
              </a:rPr>
              <a:t>Amazon</a:t>
            </a:r>
            <a:r>
              <a:rPr lang="en-US" sz="1800" u="none" strike="noStrike">
                <a:solidFill>
                  <a:schemeClr val="bg1"/>
                </a:solidFill>
                <a:effectLst/>
                <a:latin typeface="Aptos" panose="020B0004020202020204" pitchFamily="34" charset="0"/>
                <a:ea typeface="Open Sans" panose="020B0606030504020204" pitchFamily="34" charset="0"/>
                <a:cs typeface="Open Sans" panose="020B0606030504020204" pitchFamily="34" charset="0"/>
              </a:rPr>
              <a:t> deployed its millionth robot, and its </a:t>
            </a:r>
            <a:r>
              <a:rPr lang="en-US" sz="1800" u="none" strike="noStrike" err="1">
                <a:solidFill>
                  <a:schemeClr val="bg1"/>
                </a:solidFill>
                <a:effectLst/>
                <a:latin typeface="Aptos" panose="020B0004020202020204" pitchFamily="34" charset="0"/>
                <a:ea typeface="Open Sans" panose="020B0606030504020204" pitchFamily="34" charset="0"/>
                <a:cs typeface="Open Sans" panose="020B0606030504020204" pitchFamily="34" charset="0"/>
              </a:rPr>
              <a:t>DeepFleet</a:t>
            </a:r>
            <a:r>
              <a:rPr lang="en-US" sz="1800" u="none" strike="noStrike">
                <a:solidFill>
                  <a:schemeClr val="bg1"/>
                </a:solidFill>
                <a:effectLst/>
                <a:latin typeface="Aptos" panose="020B0004020202020204" pitchFamily="34" charset="0"/>
                <a:ea typeface="Open Sans" panose="020B0606030504020204" pitchFamily="34" charset="0"/>
                <a:cs typeface="Open Sans" panose="020B0606030504020204" pitchFamily="34" charset="0"/>
              </a:rPr>
              <a:t> AI coordinates</a:t>
            </a:r>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 </a:t>
            </a:r>
            <a:r>
              <a:rPr lang="en-US" sz="1800" u="none" strike="noStrike">
                <a:solidFill>
                  <a:schemeClr val="bg1"/>
                </a:solidFill>
                <a:effectLst/>
                <a:latin typeface="Aptos" panose="020B0004020202020204" pitchFamily="34" charset="0"/>
                <a:ea typeface="Open Sans" panose="020B0606030504020204" pitchFamily="34" charset="0"/>
                <a:cs typeface="Open Sans" panose="020B0606030504020204" pitchFamily="34" charset="0"/>
              </a:rPr>
              <a:t>the entire robot fleet, improving travel efficiency within warehouses by </a:t>
            </a:r>
            <a:r>
              <a:rPr lang="en-US" sz="1800" b="1" u="none" strike="noStrike">
                <a:solidFill>
                  <a:schemeClr val="bg1"/>
                </a:solidFill>
                <a:effectLst/>
                <a:latin typeface="Aptos" panose="020B0004020202020204" pitchFamily="34" charset="0"/>
                <a:ea typeface="Open Sans" panose="020B0606030504020204" pitchFamily="34" charset="0"/>
                <a:cs typeface="Open Sans" panose="020B0606030504020204" pitchFamily="34" charset="0"/>
              </a:rPr>
              <a:t>10%</a:t>
            </a:r>
            <a:endParaRPr lang="en-US" sz="1800" b="1">
              <a:solidFill>
                <a:schemeClr val="bg1"/>
              </a:solidFill>
              <a:latin typeface="Aptos" panose="020B0004020202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CCD3FC1F-9FD8-FFBD-18CF-85E17EA5E81B}"/>
              </a:ext>
            </a:extLst>
          </p:cNvPr>
          <p:cNvSpPr txBox="1"/>
          <p:nvPr/>
        </p:nvSpPr>
        <p:spPr bwMode="gray">
          <a:xfrm>
            <a:off x="7356272" y="472878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6C7EACDB-AAEB-7206-6F3A-59A4FC1F1062}"/>
              </a:ext>
            </a:extLst>
          </p:cNvPr>
          <p:cNvSpPr/>
          <p:nvPr/>
        </p:nvSpPr>
        <p:spPr bwMode="gray">
          <a:xfrm>
            <a:off x="1171137" y="4847867"/>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41" name="TextBox 40">
            <a:extLst>
              <a:ext uri="{FF2B5EF4-FFF2-40B4-BE49-F238E27FC236}">
                <a16:creationId xmlns:a16="http://schemas.microsoft.com/office/drawing/2014/main" id="{5D66544C-0C82-2650-4A3E-8448184D8B8E}"/>
              </a:ext>
            </a:extLst>
          </p:cNvPr>
          <p:cNvSpPr txBox="1"/>
          <p:nvPr/>
        </p:nvSpPr>
        <p:spPr bwMode="gray">
          <a:xfrm>
            <a:off x="-405242" y="4902955"/>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2" name="TextBox 41">
            <a:extLst>
              <a:ext uri="{FF2B5EF4-FFF2-40B4-BE49-F238E27FC236}">
                <a16:creationId xmlns:a16="http://schemas.microsoft.com/office/drawing/2014/main" id="{89239A64-88D7-599C-7D12-4B769461D336}"/>
              </a:ext>
            </a:extLst>
          </p:cNvPr>
          <p:cNvSpPr txBox="1"/>
          <p:nvPr/>
        </p:nvSpPr>
        <p:spPr bwMode="gray">
          <a:xfrm>
            <a:off x="-1175657" y="4463143"/>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37" name="TextBox 36">
            <a:extLst>
              <a:ext uri="{FF2B5EF4-FFF2-40B4-BE49-F238E27FC236}">
                <a16:creationId xmlns:a16="http://schemas.microsoft.com/office/drawing/2014/main" id="{A4E62891-A839-05DB-D19A-6143671A95F2}"/>
              </a:ext>
            </a:extLst>
          </p:cNvPr>
          <p:cNvSpPr txBox="1"/>
          <p:nvPr/>
        </p:nvSpPr>
        <p:spPr bwMode="gray">
          <a:xfrm>
            <a:off x="2318000" y="2154159"/>
            <a:ext cx="5779836" cy="1184534"/>
          </a:xfrm>
          <a:prstGeom prst="rect">
            <a:avLst/>
          </a:prstGeom>
        </p:spPr>
        <p:txBody>
          <a:bodyPr vert="horz" wrap="square" lIns="0" tIns="0" rIns="0" bIns="0" rtlCol="0" anchor="t" anchorCtr="0">
            <a:noAutofit/>
          </a:bodyPr>
          <a:lstStyle/>
          <a:p>
            <a:pPr>
              <a:lnSpc>
                <a:spcPct val="110000"/>
              </a:lnSpc>
            </a:pPr>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From prototype to production</a:t>
            </a:r>
          </a:p>
          <a:p>
            <a:pPr>
              <a:lnSpc>
                <a:spcPct val="110000"/>
              </a:lnSpc>
            </a:pPr>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Converging tech, falling costs, and proven use cases are spurring enterprise adoption </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54" name="Oval 53">
            <a:extLst>
              <a:ext uri="{FF2B5EF4-FFF2-40B4-BE49-F238E27FC236}">
                <a16:creationId xmlns:a16="http://schemas.microsoft.com/office/drawing/2014/main" id="{26DBA691-21CB-8B1F-B87D-DA65B9507772}"/>
              </a:ext>
            </a:extLst>
          </p:cNvPr>
          <p:cNvSpPr/>
          <p:nvPr/>
        </p:nvSpPr>
        <p:spPr bwMode="gray">
          <a:xfrm>
            <a:off x="1073358" y="3576831"/>
            <a:ext cx="914400" cy="914400"/>
          </a:xfrm>
          <a:prstGeom prst="ellipse">
            <a:avLst/>
          </a:prstGeom>
          <a:solidFill>
            <a:srgbClr val="369EC7"/>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58" name="Chord 57">
            <a:extLst>
              <a:ext uri="{FF2B5EF4-FFF2-40B4-BE49-F238E27FC236}">
                <a16:creationId xmlns:a16="http://schemas.microsoft.com/office/drawing/2014/main" id="{86513557-2E04-CEB5-0173-58ED4EDE4E00}"/>
              </a:ext>
            </a:extLst>
          </p:cNvPr>
          <p:cNvSpPr/>
          <p:nvPr/>
        </p:nvSpPr>
        <p:spPr bwMode="gray">
          <a:xfrm>
            <a:off x="1073358" y="3576831"/>
            <a:ext cx="914400" cy="914400"/>
          </a:xfrm>
          <a:prstGeom prst="chord">
            <a:avLst/>
          </a:prstGeom>
          <a:blipFill dpi="0" rotWithShape="1">
            <a:blip r:embed="rId3">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59" name="TextBox 58">
            <a:extLst>
              <a:ext uri="{FF2B5EF4-FFF2-40B4-BE49-F238E27FC236}">
                <a16:creationId xmlns:a16="http://schemas.microsoft.com/office/drawing/2014/main" id="{00741413-F9DC-65FC-F988-984AB72A3714}"/>
              </a:ext>
            </a:extLst>
          </p:cNvPr>
          <p:cNvSpPr txBox="1"/>
          <p:nvPr/>
        </p:nvSpPr>
        <p:spPr bwMode="gray">
          <a:xfrm>
            <a:off x="2318000" y="3574744"/>
            <a:ext cx="5779836"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physical AI inflection point</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Exponential growth lies ahead as adoption expands beyond manufacturing into commercial settings</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60" name="TextBox 59">
            <a:extLst>
              <a:ext uri="{FF2B5EF4-FFF2-40B4-BE49-F238E27FC236}">
                <a16:creationId xmlns:a16="http://schemas.microsoft.com/office/drawing/2014/main" id="{FEFB0529-B837-0F29-B272-EA735B375CC2}"/>
              </a:ext>
            </a:extLst>
          </p:cNvPr>
          <p:cNvSpPr txBox="1"/>
          <p:nvPr/>
        </p:nvSpPr>
        <p:spPr bwMode="gray">
          <a:xfrm>
            <a:off x="2318000" y="4962672"/>
            <a:ext cx="5779836"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Humanoid robots and beyond </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Next frontier spans enterprise to consumer, eventually redefining biological boundaries </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63" name="TextBox 62">
            <a:extLst>
              <a:ext uri="{FF2B5EF4-FFF2-40B4-BE49-F238E27FC236}">
                <a16:creationId xmlns:a16="http://schemas.microsoft.com/office/drawing/2014/main" id="{F37CD295-B4D2-0098-773D-A8D747DAC353}"/>
              </a:ext>
            </a:extLst>
          </p:cNvPr>
          <p:cNvSpPr txBox="1"/>
          <p:nvPr/>
        </p:nvSpPr>
        <p:spPr bwMode="gray">
          <a:xfrm>
            <a:off x="1024128" y="777240"/>
            <a:ext cx="6218366" cy="2851975"/>
          </a:xfrm>
          <a:prstGeom prst="rect">
            <a:avLst/>
          </a:prstGeom>
        </p:spPr>
        <p:txBody>
          <a:bodyPr vert="horz" wrap="square" lIns="0" tIns="0" rIns="0" bIns="0" rtlCol="0" anchor="t" anchorCtr="0">
            <a:noAutofit/>
          </a:bodyPr>
          <a:lstStyle/>
          <a:p>
            <a:pPr>
              <a:lnSpc>
                <a:spcPct val="110000"/>
              </a:lnSpc>
              <a:spcAft>
                <a:spcPts val="1200"/>
              </a:spcAft>
            </a:pPr>
            <a:r>
              <a:rPr lang="en-US" altLang="en-US" sz="4400" b="1">
                <a:solidFill>
                  <a:schemeClr val="bg1"/>
                </a:solidFill>
                <a:latin typeface="Aptos" panose="020B0004020202020204" pitchFamily="34" charset="0"/>
              </a:rPr>
              <a:t>AI goes physical</a:t>
            </a:r>
            <a:endParaRPr lang="en-US" altLang="en-US">
              <a:solidFill>
                <a:schemeClr val="bg1"/>
              </a:solidFill>
              <a:latin typeface="Aptos" panose="020B0004020202020204" pitchFamily="34" charset="0"/>
            </a:endParaRPr>
          </a:p>
        </p:txBody>
      </p:sp>
      <p:sp>
        <p:nvSpPr>
          <p:cNvPr id="75" name="Oval 74">
            <a:extLst>
              <a:ext uri="{FF2B5EF4-FFF2-40B4-BE49-F238E27FC236}">
                <a16:creationId xmlns:a16="http://schemas.microsoft.com/office/drawing/2014/main" id="{2C030A29-66E5-A57B-C4AB-9778634CD8BB}"/>
              </a:ext>
            </a:extLst>
          </p:cNvPr>
          <p:cNvSpPr/>
          <p:nvPr/>
        </p:nvSpPr>
        <p:spPr bwMode="gray">
          <a:xfrm>
            <a:off x="1080994" y="2154159"/>
            <a:ext cx="914400" cy="914400"/>
          </a:xfrm>
          <a:prstGeom prst="ellipse">
            <a:avLst/>
          </a:prstGeom>
          <a:solidFill>
            <a:srgbClr val="359C8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76" name="Chord 75">
            <a:extLst>
              <a:ext uri="{FF2B5EF4-FFF2-40B4-BE49-F238E27FC236}">
                <a16:creationId xmlns:a16="http://schemas.microsoft.com/office/drawing/2014/main" id="{DE7577A5-4437-A7A1-1648-367E1909E294}"/>
              </a:ext>
            </a:extLst>
          </p:cNvPr>
          <p:cNvSpPr/>
          <p:nvPr/>
        </p:nvSpPr>
        <p:spPr bwMode="gray">
          <a:xfrm>
            <a:off x="1073358" y="2154159"/>
            <a:ext cx="914400" cy="914400"/>
          </a:xfrm>
          <a:prstGeom prst="chord">
            <a:avLst/>
          </a:prstGeom>
          <a:blipFill dpi="0" rotWithShape="1">
            <a:blip r:embed="rId4">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77" name="Oval 76">
            <a:extLst>
              <a:ext uri="{FF2B5EF4-FFF2-40B4-BE49-F238E27FC236}">
                <a16:creationId xmlns:a16="http://schemas.microsoft.com/office/drawing/2014/main" id="{4BC734C9-FDCB-EAEB-E47D-32C02164A68C}"/>
              </a:ext>
            </a:extLst>
          </p:cNvPr>
          <p:cNvSpPr/>
          <p:nvPr/>
        </p:nvSpPr>
        <p:spPr bwMode="gray">
          <a:xfrm>
            <a:off x="1073358" y="4964760"/>
            <a:ext cx="914400" cy="914400"/>
          </a:xfrm>
          <a:prstGeom prst="ellipse">
            <a:avLst/>
          </a:prstGeom>
          <a:solidFill>
            <a:srgbClr val="F5A14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78" name="Chord 77">
            <a:extLst>
              <a:ext uri="{FF2B5EF4-FFF2-40B4-BE49-F238E27FC236}">
                <a16:creationId xmlns:a16="http://schemas.microsoft.com/office/drawing/2014/main" id="{A4B53916-8B01-CF08-36E1-E1C747FA5052}"/>
              </a:ext>
            </a:extLst>
          </p:cNvPr>
          <p:cNvSpPr/>
          <p:nvPr/>
        </p:nvSpPr>
        <p:spPr bwMode="gray">
          <a:xfrm>
            <a:off x="1073358" y="4962674"/>
            <a:ext cx="914400" cy="914400"/>
          </a:xfrm>
          <a:prstGeom prst="chord">
            <a:avLst/>
          </a:prstGeom>
          <a:blipFill dpi="0" rotWithShape="1">
            <a:blip r:embed="rId5" cstate="screen">
              <a:alphaModFix amt="80000"/>
              <a:extLst>
                <a:ext uri="{28A0092B-C50C-407E-A947-70E740481C1C}">
                  <a14:useLocalDpi xmlns:a14="http://schemas.microsoft.com/office/drawing/2010/main"/>
                </a:ext>
              </a:extLst>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87" name="Picture 86">
            <a:extLst>
              <a:ext uri="{FF2B5EF4-FFF2-40B4-BE49-F238E27FC236}">
                <a16:creationId xmlns:a16="http://schemas.microsoft.com/office/drawing/2014/main" id="{0EB8B426-AE41-EEA3-C282-B435001C9A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90708" y="0"/>
            <a:ext cx="3005910" cy="1152525"/>
          </a:xfrm>
          <a:prstGeom prst="rect">
            <a:avLst/>
          </a:prstGeom>
        </p:spPr>
      </p:pic>
      <p:pic>
        <p:nvPicPr>
          <p:cNvPr id="2" name="Picture 3">
            <a:extLst>
              <a:ext uri="{FF2B5EF4-FFF2-40B4-BE49-F238E27FC236}">
                <a16:creationId xmlns:a16="http://schemas.microsoft.com/office/drawing/2014/main" id="{A5DD0827-34C8-E359-E24C-19516589E409}"/>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811231" y="4534753"/>
            <a:ext cx="1500721" cy="1500721"/>
          </a:xfrm>
          <a:prstGeom prst="rect">
            <a:avLst/>
          </a:prstGeom>
        </p:spPr>
      </p:pic>
      <p:sp>
        <p:nvSpPr>
          <p:cNvPr id="3" name="TextBox 2">
            <a:extLst>
              <a:ext uri="{FF2B5EF4-FFF2-40B4-BE49-F238E27FC236}">
                <a16:creationId xmlns:a16="http://schemas.microsoft.com/office/drawing/2014/main" id="{1C1B6E80-7545-4C5E-F36E-49B123FB5D74}"/>
              </a:ext>
            </a:extLst>
          </p:cNvPr>
          <p:cNvSpPr txBox="1"/>
          <p:nvPr/>
        </p:nvSpPr>
        <p:spPr bwMode="gray">
          <a:xfrm>
            <a:off x="10217950" y="5054280"/>
            <a:ext cx="804277" cy="461665"/>
          </a:xfrm>
          <a:prstGeom prst="rect">
            <a:avLst/>
          </a:prstGeom>
          <a:noFill/>
        </p:spPr>
        <p:txBody>
          <a:bodyPr wrap="square">
            <a:spAutoFit/>
          </a:bodyPr>
          <a:lstStyle/>
          <a:p>
            <a:r>
              <a:rPr lang="en-US" sz="2400">
                <a:solidFill>
                  <a:schemeClr val="bg1"/>
                </a:solidFill>
                <a:latin typeface="Aptos Light" panose="020B0004020202020204" pitchFamily="34" charset="0"/>
              </a:rPr>
              <a:t>10%</a:t>
            </a:r>
            <a:r>
              <a:rPr lang="en-US" sz="2000">
                <a:solidFill>
                  <a:schemeClr val="bg1"/>
                </a:solidFill>
                <a:latin typeface="Aptos Light" panose="020B0004020202020204" pitchFamily="34" charset="0"/>
              </a:rPr>
              <a:t> </a:t>
            </a:r>
            <a:endParaRPr lang="en-US">
              <a:latin typeface="Aptos Light" panose="020B0004020202020204" pitchFamily="34" charset="0"/>
            </a:endParaRPr>
          </a:p>
        </p:txBody>
      </p:sp>
    </p:spTree>
    <p:extLst>
      <p:ext uri="{BB962C8B-B14F-4D97-AF65-F5344CB8AC3E}">
        <p14:creationId xmlns:p14="http://schemas.microsoft.com/office/powerpoint/2010/main" val="26183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D60F-F87F-60A4-9EF7-AEE53D31802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9D9771C-0239-2820-D057-EF18586AFA97}"/>
              </a:ext>
            </a:extLst>
          </p:cNvPr>
          <p:cNvSpPr txBox="1"/>
          <p:nvPr/>
        </p:nvSpPr>
        <p:spPr bwMode="gray">
          <a:xfrm>
            <a:off x="853440" y="3213463"/>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0D8D5F2C-4858-0B14-5C22-B4C947D87DE6}"/>
              </a:ext>
            </a:extLst>
          </p:cNvPr>
          <p:cNvSpPr txBox="1"/>
          <p:nvPr/>
        </p:nvSpPr>
        <p:spPr bwMode="gray">
          <a:xfrm>
            <a:off x="2362200" y="40277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719ED105-6DF0-D615-A29B-8075DEC8ABF2}"/>
              </a:ext>
            </a:extLst>
          </p:cNvPr>
          <p:cNvSpPr txBox="1"/>
          <p:nvPr/>
        </p:nvSpPr>
        <p:spPr bwMode="gray">
          <a:xfrm>
            <a:off x="-914400" y="3189514"/>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8FAB8E61-4BCB-6DAC-8FF8-F4A746FC7DE5}"/>
              </a:ext>
            </a:extLst>
          </p:cNvPr>
          <p:cNvSpPr txBox="1"/>
          <p:nvPr/>
        </p:nvSpPr>
        <p:spPr bwMode="gray">
          <a:xfrm>
            <a:off x="1024128" y="3931101"/>
            <a:ext cx="5145950" cy="1831133"/>
          </a:xfrm>
          <a:prstGeom prst="rect">
            <a:avLst/>
          </a:prstGeom>
        </p:spPr>
        <p:txBody>
          <a:bodyPr vert="horz" wrap="square" lIns="0" tIns="0" rIns="0" bIns="0" rtlCol="0" anchor="t" anchorCtr="0">
            <a:noAutofit/>
          </a:bodyPr>
          <a:lstStyle/>
          <a:p>
            <a:pPr>
              <a:lnSpc>
                <a:spcPct val="110000"/>
              </a:lnSpc>
              <a:spcAft>
                <a:spcPts val="1200"/>
              </a:spcAft>
            </a:pPr>
            <a:r>
              <a:rPr lang="en-US" sz="1800">
                <a:solidFill>
                  <a:schemeClr val="bg1">
                    <a:lumMod val="85000"/>
                  </a:schemeClr>
                </a:solidFill>
                <a:latin typeface="Aptos" panose="020B0004020202020204" pitchFamily="34" charset="0"/>
              </a:rPr>
              <a:t>Enterprises are moving beyond the hype to build agent-first architectures. Organizations that succeed will master orchestration frameworks and fundamentally reimagine processes to unlock autonomous AI capabilities.</a:t>
            </a:r>
          </a:p>
        </p:txBody>
      </p:sp>
      <p:sp>
        <p:nvSpPr>
          <p:cNvPr id="14" name="TextBox 13">
            <a:extLst>
              <a:ext uri="{FF2B5EF4-FFF2-40B4-BE49-F238E27FC236}">
                <a16:creationId xmlns:a16="http://schemas.microsoft.com/office/drawing/2014/main" id="{599465E5-873A-D0D6-B60C-BA621374679E}"/>
              </a:ext>
            </a:extLst>
          </p:cNvPr>
          <p:cNvSpPr txBox="1"/>
          <p:nvPr/>
        </p:nvSpPr>
        <p:spPr bwMode="gray">
          <a:xfrm>
            <a:off x="1024128" y="1241272"/>
            <a:ext cx="6218366" cy="2851975"/>
          </a:xfrm>
          <a:prstGeom prst="rect">
            <a:avLst/>
          </a:prstGeom>
        </p:spPr>
        <p:txBody>
          <a:bodyPr vert="horz" wrap="square" lIns="0" tIns="0" rIns="0" bIns="0" rtlCol="0" anchor="t" anchorCtr="0">
            <a:noAutofit/>
          </a:bodyPr>
          <a:lstStyle/>
          <a:p>
            <a:pPr>
              <a:spcAft>
                <a:spcPts val="1200"/>
              </a:spcAft>
            </a:pPr>
            <a:r>
              <a:rPr lang="en-US" altLang="en-US" sz="4400" b="1">
                <a:solidFill>
                  <a:schemeClr val="accent1"/>
                </a:solidFill>
                <a:latin typeface="Aptos" panose="020B0004020202020204" pitchFamily="34" charset="0"/>
              </a:rPr>
              <a:t>The agentic</a:t>
            </a:r>
            <a:br>
              <a:rPr lang="en-US" altLang="en-US" sz="4400" b="1">
                <a:solidFill>
                  <a:schemeClr val="accent1"/>
                </a:solidFill>
                <a:latin typeface="Aptos" panose="020B0004020202020204" pitchFamily="34" charset="0"/>
              </a:rPr>
            </a:br>
            <a:r>
              <a:rPr lang="en-US" altLang="en-US" sz="4400" b="1">
                <a:solidFill>
                  <a:schemeClr val="accent1"/>
                </a:solidFill>
                <a:latin typeface="Aptos" panose="020B0004020202020204" pitchFamily="34" charset="0"/>
              </a:rPr>
              <a:t>reality check</a:t>
            </a:r>
          </a:p>
          <a:p>
            <a:r>
              <a:rPr lang="en-US">
                <a:solidFill>
                  <a:schemeClr val="bg1"/>
                </a:solidFill>
                <a:latin typeface="Aptos" panose="020B0004020202020204" pitchFamily="34" charset="0"/>
              </a:rPr>
              <a:t>Preparing for a silicon-based </a:t>
            </a:r>
            <a:br>
              <a:rPr lang="en-US">
                <a:solidFill>
                  <a:schemeClr val="bg1"/>
                </a:solidFill>
                <a:latin typeface="Aptos" panose="020B0004020202020204" pitchFamily="34" charset="0"/>
              </a:rPr>
            </a:br>
            <a:r>
              <a:rPr lang="en-US">
                <a:solidFill>
                  <a:schemeClr val="bg1"/>
                </a:solidFill>
                <a:latin typeface="Aptos" panose="020B0004020202020204" pitchFamily="34" charset="0"/>
              </a:rPr>
              <a:t>workforce</a:t>
            </a:r>
          </a:p>
        </p:txBody>
      </p:sp>
      <p:sp>
        <p:nvSpPr>
          <p:cNvPr id="3" name="Oval 2">
            <a:extLst>
              <a:ext uri="{FF2B5EF4-FFF2-40B4-BE49-F238E27FC236}">
                <a16:creationId xmlns:a16="http://schemas.microsoft.com/office/drawing/2014/main" id="{5C0E0E69-0559-E3A8-DAE5-1C52F76E642F}"/>
              </a:ext>
            </a:extLst>
          </p:cNvPr>
          <p:cNvSpPr/>
          <p:nvPr/>
        </p:nvSpPr>
        <p:spPr bwMode="gray">
          <a:xfrm>
            <a:off x="3552669" y="7286930"/>
            <a:ext cx="569627" cy="569627"/>
          </a:xfrm>
          <a:prstGeom prst="ellipse">
            <a:avLst/>
          </a:prstGeom>
          <a:solidFill>
            <a:srgbClr val="399DC6"/>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7" name="Oval 6">
            <a:extLst>
              <a:ext uri="{FF2B5EF4-FFF2-40B4-BE49-F238E27FC236}">
                <a16:creationId xmlns:a16="http://schemas.microsoft.com/office/drawing/2014/main" id="{8E29C5EB-2C27-E19E-BA8E-15D5394B1DA4}"/>
              </a:ext>
            </a:extLst>
          </p:cNvPr>
          <p:cNvSpPr/>
          <p:nvPr/>
        </p:nvSpPr>
        <p:spPr bwMode="gray">
          <a:xfrm>
            <a:off x="1567094" y="-1242251"/>
            <a:ext cx="569627" cy="569627"/>
          </a:xfrm>
          <a:prstGeom prst="ellipse">
            <a:avLst/>
          </a:prstGeom>
          <a:solidFill>
            <a:srgbClr val="4AD90D"/>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307688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932D1-E184-68D1-FE36-05290AB84E2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77A5828-DF09-B50A-9E29-8DAF761F1A33}"/>
              </a:ext>
            </a:extLst>
          </p:cNvPr>
          <p:cNvSpPr txBox="1"/>
          <p:nvPr/>
        </p:nvSpPr>
        <p:spPr bwMode="gray">
          <a:xfrm>
            <a:off x="6220046" y="3423683"/>
            <a:ext cx="71716" cy="70695"/>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7BCDB006-9DBC-BC6A-4E68-1C29B3EBC70B}"/>
              </a:ext>
            </a:extLst>
          </p:cNvPr>
          <p:cNvSpPr txBox="1"/>
          <p:nvPr/>
        </p:nvSpPr>
        <p:spPr bwMode="gray">
          <a:xfrm>
            <a:off x="8431619" y="299838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713BBF17-4DF4-3069-1108-C87B4687436C}"/>
              </a:ext>
            </a:extLst>
          </p:cNvPr>
          <p:cNvSpPr txBox="1"/>
          <p:nvPr/>
        </p:nvSpPr>
        <p:spPr bwMode="gray">
          <a:xfrm>
            <a:off x="9803219" y="1860698"/>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5E415648-5D64-CB75-DD1F-BC76AA752B8C}"/>
              </a:ext>
            </a:extLst>
          </p:cNvPr>
          <p:cNvSpPr txBox="1"/>
          <p:nvPr/>
        </p:nvSpPr>
        <p:spPr bwMode="gray">
          <a:xfrm>
            <a:off x="7500257" y="43434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48732F80-2227-7A8F-3E55-8F322844A4B7}"/>
              </a:ext>
            </a:extLst>
          </p:cNvPr>
          <p:cNvSpPr/>
          <p:nvPr/>
        </p:nvSpPr>
        <p:spPr bwMode="gray">
          <a:xfrm>
            <a:off x="1315122" y="4462483"/>
            <a:ext cx="1656678" cy="1656678"/>
          </a:xfrm>
          <a:prstGeom prst="ellipse">
            <a:avLst/>
          </a:prstGeom>
          <a:noFill/>
          <a:ln w="19050" algn="ctr">
            <a:noFill/>
            <a:miter lim="800000"/>
            <a:headEnd/>
            <a:tailEnd/>
          </a:ln>
          <a:effectLst>
            <a:outerShdw blurRad="223524" dist="212537" dir="5400000" sx="105000" sy="105000" rotWithShape="0">
              <a:prstClr val="black">
                <a:alpha val="15000"/>
              </a:prstClr>
            </a:outerShdw>
          </a:effectLst>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41" name="TextBox 40">
            <a:extLst>
              <a:ext uri="{FF2B5EF4-FFF2-40B4-BE49-F238E27FC236}">
                <a16:creationId xmlns:a16="http://schemas.microsoft.com/office/drawing/2014/main" id="{172A311E-7CAE-3A00-4E73-EF0AD90E7F84}"/>
              </a:ext>
            </a:extLst>
          </p:cNvPr>
          <p:cNvSpPr txBox="1"/>
          <p:nvPr/>
        </p:nvSpPr>
        <p:spPr bwMode="gray">
          <a:xfrm>
            <a:off x="-261257" y="4517571"/>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2" name="TextBox 41">
            <a:extLst>
              <a:ext uri="{FF2B5EF4-FFF2-40B4-BE49-F238E27FC236}">
                <a16:creationId xmlns:a16="http://schemas.microsoft.com/office/drawing/2014/main" id="{4872B3BB-066B-AA5D-4A7B-6C2BF4432DC0}"/>
              </a:ext>
            </a:extLst>
          </p:cNvPr>
          <p:cNvSpPr txBox="1"/>
          <p:nvPr/>
        </p:nvSpPr>
        <p:spPr bwMode="gray">
          <a:xfrm>
            <a:off x="-1175657" y="4463143"/>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EDBDB07F-41D3-353A-3CC5-B988A6E30E75}"/>
              </a:ext>
            </a:extLst>
          </p:cNvPr>
          <p:cNvSpPr txBox="1"/>
          <p:nvPr/>
        </p:nvSpPr>
        <p:spPr bwMode="gray">
          <a:xfrm>
            <a:off x="1505415" y="4572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2D411F2D-16D8-686D-42D6-D940B65DFE35}"/>
              </a:ext>
            </a:extLst>
          </p:cNvPr>
          <p:cNvSpPr/>
          <p:nvPr/>
        </p:nvSpPr>
        <p:spPr bwMode="gray">
          <a:xfrm>
            <a:off x="1073358" y="3576831"/>
            <a:ext cx="914400" cy="914400"/>
          </a:xfrm>
          <a:prstGeom prst="ellipse">
            <a:avLst/>
          </a:prstGeom>
          <a:solidFill>
            <a:srgbClr val="369EC7"/>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5" name="Oval 14">
            <a:extLst>
              <a:ext uri="{FF2B5EF4-FFF2-40B4-BE49-F238E27FC236}">
                <a16:creationId xmlns:a16="http://schemas.microsoft.com/office/drawing/2014/main" id="{4EB68783-827F-6AB1-7D75-84744620A354}"/>
              </a:ext>
            </a:extLst>
          </p:cNvPr>
          <p:cNvSpPr/>
          <p:nvPr/>
        </p:nvSpPr>
        <p:spPr bwMode="gray">
          <a:xfrm>
            <a:off x="1080994" y="2154159"/>
            <a:ext cx="914400" cy="914400"/>
          </a:xfrm>
          <a:prstGeom prst="ellipse">
            <a:avLst/>
          </a:prstGeom>
          <a:solidFill>
            <a:srgbClr val="359C8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6" name="Chord 15">
            <a:extLst>
              <a:ext uri="{FF2B5EF4-FFF2-40B4-BE49-F238E27FC236}">
                <a16:creationId xmlns:a16="http://schemas.microsoft.com/office/drawing/2014/main" id="{6B582454-5125-1BA7-1F87-13ED8D4F8F3B}"/>
              </a:ext>
            </a:extLst>
          </p:cNvPr>
          <p:cNvSpPr/>
          <p:nvPr/>
        </p:nvSpPr>
        <p:spPr bwMode="gray">
          <a:xfrm>
            <a:off x="1073358" y="2154159"/>
            <a:ext cx="914400" cy="914400"/>
          </a:xfrm>
          <a:prstGeom prst="chord">
            <a:avLst/>
          </a:prstGeom>
          <a:blipFill dpi="0" rotWithShape="1">
            <a:blip r:embed="rId3">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7" name="Oval 16">
            <a:extLst>
              <a:ext uri="{FF2B5EF4-FFF2-40B4-BE49-F238E27FC236}">
                <a16:creationId xmlns:a16="http://schemas.microsoft.com/office/drawing/2014/main" id="{6A4EF29A-F094-E56F-77A1-0BE39F9BE5D7}"/>
              </a:ext>
            </a:extLst>
          </p:cNvPr>
          <p:cNvSpPr/>
          <p:nvPr/>
        </p:nvSpPr>
        <p:spPr bwMode="gray">
          <a:xfrm>
            <a:off x="1073358" y="4964760"/>
            <a:ext cx="914400" cy="914400"/>
          </a:xfrm>
          <a:prstGeom prst="ellipse">
            <a:avLst/>
          </a:prstGeom>
          <a:solidFill>
            <a:srgbClr val="F5A14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18" name="Chord 17">
            <a:extLst>
              <a:ext uri="{FF2B5EF4-FFF2-40B4-BE49-F238E27FC236}">
                <a16:creationId xmlns:a16="http://schemas.microsoft.com/office/drawing/2014/main" id="{AD5EE1DC-BE68-B282-7533-86EAB13DC4B6}"/>
              </a:ext>
            </a:extLst>
          </p:cNvPr>
          <p:cNvSpPr/>
          <p:nvPr/>
        </p:nvSpPr>
        <p:spPr bwMode="gray">
          <a:xfrm>
            <a:off x="1073358" y="4962674"/>
            <a:ext cx="914400" cy="914400"/>
          </a:xfrm>
          <a:prstGeom prst="chord">
            <a:avLst/>
          </a:prstGeom>
          <a:blipFill dpi="0" rotWithShape="1">
            <a:blip r:embed="rId4">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24" name="Chord 23">
            <a:extLst>
              <a:ext uri="{FF2B5EF4-FFF2-40B4-BE49-F238E27FC236}">
                <a16:creationId xmlns:a16="http://schemas.microsoft.com/office/drawing/2014/main" id="{7DBA00BE-32C1-81A2-40AE-00D624521DE5}"/>
              </a:ext>
            </a:extLst>
          </p:cNvPr>
          <p:cNvSpPr/>
          <p:nvPr/>
        </p:nvSpPr>
        <p:spPr bwMode="gray">
          <a:xfrm>
            <a:off x="1073358" y="3576559"/>
            <a:ext cx="914400" cy="914400"/>
          </a:xfrm>
          <a:prstGeom prst="chord">
            <a:avLst/>
          </a:prstGeom>
          <a:blipFill dpi="0" rotWithShape="1">
            <a:blip r:embed="rId5">
              <a:alphaModFix amt="80000"/>
            </a:blip>
            <a:srcRect/>
            <a:stretch>
              <a:fillRect/>
            </a:stretch>
          </a:blip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28" name="TextBox 27">
            <a:extLst>
              <a:ext uri="{FF2B5EF4-FFF2-40B4-BE49-F238E27FC236}">
                <a16:creationId xmlns:a16="http://schemas.microsoft.com/office/drawing/2014/main" id="{7E7A58A8-61FF-5C38-B624-03AD9E5C0EE2}"/>
              </a:ext>
            </a:extLst>
          </p:cNvPr>
          <p:cNvSpPr txBox="1"/>
          <p:nvPr/>
        </p:nvSpPr>
        <p:spPr bwMode="gray">
          <a:xfrm>
            <a:off x="9458266" y="1975104"/>
            <a:ext cx="2216663" cy="2339102"/>
          </a:xfrm>
          <a:prstGeom prst="rect">
            <a:avLst/>
          </a:prstGeom>
          <a:noFill/>
        </p:spPr>
        <p:txBody>
          <a:bodyPr wrap="square">
            <a:spAutoFit/>
          </a:bodyPr>
          <a:lstStyle/>
          <a:p>
            <a:r>
              <a:rPr lang="en-US" sz="1800" b="1">
                <a:solidFill>
                  <a:schemeClr val="bg1"/>
                </a:solidFill>
                <a:latin typeface="Aptos Black" panose="020B0004020202020204" pitchFamily="34" charset="0"/>
              </a:rPr>
              <a:t>Gartner</a:t>
            </a:r>
            <a:r>
              <a:rPr lang="en-US" sz="1800">
                <a:solidFill>
                  <a:schemeClr val="bg1"/>
                </a:solidFill>
                <a:latin typeface="Aptos" panose="020B0004020202020204" pitchFamily="34" charset="0"/>
              </a:rPr>
              <a:t> predicts that over </a:t>
            </a:r>
            <a:r>
              <a:rPr lang="en-US" sz="2000" b="1">
                <a:solidFill>
                  <a:schemeClr val="bg1"/>
                </a:solidFill>
                <a:latin typeface="Aptos Black" panose="020B0004020202020204" pitchFamily="34" charset="0"/>
              </a:rPr>
              <a:t>40% </a:t>
            </a:r>
            <a:r>
              <a:rPr lang="en-US" sz="1800">
                <a:solidFill>
                  <a:schemeClr val="bg1"/>
                </a:solidFill>
                <a:latin typeface="Aptos" panose="020B0004020202020204" pitchFamily="34" charset="0"/>
              </a:rPr>
              <a:t>of agentic AI projects will fail by 2027 because legacy systems can't support modern AI execution demands.</a:t>
            </a:r>
          </a:p>
        </p:txBody>
      </p:sp>
      <p:sp>
        <p:nvSpPr>
          <p:cNvPr id="40" name="TextBox 39">
            <a:extLst>
              <a:ext uri="{FF2B5EF4-FFF2-40B4-BE49-F238E27FC236}">
                <a16:creationId xmlns:a16="http://schemas.microsoft.com/office/drawing/2014/main" id="{F16648CD-4781-AB04-FB16-7A45D4C6B533}"/>
              </a:ext>
            </a:extLst>
          </p:cNvPr>
          <p:cNvSpPr txBox="1"/>
          <p:nvPr/>
        </p:nvSpPr>
        <p:spPr bwMode="gray">
          <a:xfrm>
            <a:off x="2318000" y="2154159"/>
            <a:ext cx="5779836"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agentic reality check</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Agentic AI is a top priority, but many implementations fall short of expectations</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E2B48761-A094-B4AE-BD75-31F2A98BEA94}"/>
              </a:ext>
            </a:extLst>
          </p:cNvPr>
          <p:cNvSpPr txBox="1"/>
          <p:nvPr/>
        </p:nvSpPr>
        <p:spPr bwMode="gray">
          <a:xfrm>
            <a:off x="2318000" y="3574744"/>
            <a:ext cx="6279900"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The architecture of autonomous operations</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Organizations are redesigning processes and systems to manage agents as a silicon workforce</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4" name="TextBox 43">
            <a:extLst>
              <a:ext uri="{FF2B5EF4-FFF2-40B4-BE49-F238E27FC236}">
                <a16:creationId xmlns:a16="http://schemas.microsoft.com/office/drawing/2014/main" id="{243D9201-5156-1817-53F8-F2C3546CEEAA}"/>
              </a:ext>
            </a:extLst>
          </p:cNvPr>
          <p:cNvSpPr txBox="1"/>
          <p:nvPr/>
        </p:nvSpPr>
        <p:spPr bwMode="gray">
          <a:xfrm>
            <a:off x="2318000" y="4962672"/>
            <a:ext cx="5779836" cy="1184534"/>
          </a:xfrm>
          <a:prstGeom prst="rect">
            <a:avLst/>
          </a:prstGeom>
        </p:spPr>
        <p:txBody>
          <a:bodyPr vert="horz" wrap="square" lIns="0" tIns="0" rIns="0" bIns="0" rtlCol="0" anchor="t" anchorCtr="0">
            <a:noAutofit/>
          </a:bodyPr>
          <a:lstStyle/>
          <a:p>
            <a:r>
              <a:rPr lang="en-US" b="1">
                <a:solidFill>
                  <a:schemeClr val="bg1"/>
                </a:solidFill>
                <a:latin typeface="Aptos" panose="020B0004020202020204" pitchFamily="34" charset="0"/>
                <a:ea typeface="Open Sans" panose="020B0606030504020204" pitchFamily="34" charset="0"/>
                <a:cs typeface="Open Sans" panose="020B0606030504020204" pitchFamily="34" charset="0"/>
              </a:rPr>
              <a:t>Digital workforce of the future</a:t>
            </a:r>
          </a:p>
          <a:p>
            <a:r>
              <a:rPr lang="en-US" sz="1800">
                <a:solidFill>
                  <a:schemeClr val="bg1"/>
                </a:solidFill>
                <a:latin typeface="Aptos" panose="020B0004020202020204" pitchFamily="34" charset="0"/>
                <a:ea typeface="Open Sans" panose="020B0606030504020204" pitchFamily="34" charset="0"/>
                <a:cs typeface="Open Sans" panose="020B0606030504020204" pitchFamily="34" charset="0"/>
              </a:rPr>
              <a:t>Human-silicon synergies and strategic task allocation will define competitive advantage</a:t>
            </a:r>
          </a:p>
          <a:p>
            <a:pPr>
              <a:lnSpc>
                <a:spcPct val="110000"/>
              </a:lnSpc>
            </a:pPr>
            <a:endParaRPr lang="en-US" sz="1050" b="1">
              <a:solidFill>
                <a:schemeClr val="bg1"/>
              </a:solidFill>
              <a:latin typeface="Aptos" panose="020B0004020202020204" pitchFamily="34" charset="0"/>
              <a:ea typeface="Open Sans" panose="020B0606030504020204" pitchFamily="34" charset="0"/>
              <a:cs typeface="Open Sans" panose="020B0606030504020204" pitchFamily="34" charset="0"/>
            </a:endParaRPr>
          </a:p>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sp>
        <p:nvSpPr>
          <p:cNvPr id="45" name="TextBox 44">
            <a:extLst>
              <a:ext uri="{FF2B5EF4-FFF2-40B4-BE49-F238E27FC236}">
                <a16:creationId xmlns:a16="http://schemas.microsoft.com/office/drawing/2014/main" id="{E73AAAD8-C394-BDA3-5F4E-1417B11D6D2F}"/>
              </a:ext>
            </a:extLst>
          </p:cNvPr>
          <p:cNvSpPr txBox="1"/>
          <p:nvPr/>
        </p:nvSpPr>
        <p:spPr bwMode="gray">
          <a:xfrm>
            <a:off x="1024128" y="777240"/>
            <a:ext cx="6837172" cy="914401"/>
          </a:xfrm>
          <a:prstGeom prst="rect">
            <a:avLst/>
          </a:prstGeom>
        </p:spPr>
        <p:txBody>
          <a:bodyPr vert="horz" wrap="square" lIns="0" tIns="0" rIns="0" bIns="0" rtlCol="0" anchor="t" anchorCtr="0">
            <a:noAutofit/>
          </a:bodyPr>
          <a:lstStyle/>
          <a:p>
            <a:pPr>
              <a:spcAft>
                <a:spcPts val="1200"/>
              </a:spcAft>
            </a:pPr>
            <a:r>
              <a:rPr lang="en-US" altLang="en-US" sz="4400" b="1">
                <a:solidFill>
                  <a:schemeClr val="bg1"/>
                </a:solidFill>
                <a:latin typeface="Aptos" panose="020B0004020202020204" pitchFamily="34" charset="0"/>
              </a:rPr>
              <a:t>The agentic reality check</a:t>
            </a:r>
            <a:endParaRPr lang="en-US">
              <a:solidFill>
                <a:schemeClr val="bg1"/>
              </a:solidFill>
              <a:latin typeface="Aptos" panose="020B0004020202020204" pitchFamily="34" charset="0"/>
            </a:endParaRPr>
          </a:p>
        </p:txBody>
      </p:sp>
      <p:pic>
        <p:nvPicPr>
          <p:cNvPr id="5" name="Picture 4">
            <a:extLst>
              <a:ext uri="{FF2B5EF4-FFF2-40B4-BE49-F238E27FC236}">
                <a16:creationId xmlns:a16="http://schemas.microsoft.com/office/drawing/2014/main" id="{156C11A9-1EFA-A7D2-6913-AE0A478AB34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90708" y="0"/>
            <a:ext cx="3005910" cy="1152525"/>
          </a:xfrm>
          <a:prstGeom prst="rect">
            <a:avLst/>
          </a:prstGeom>
        </p:spPr>
      </p:pic>
      <p:pic>
        <p:nvPicPr>
          <p:cNvPr id="10" name="Picture 9">
            <a:extLst>
              <a:ext uri="{FF2B5EF4-FFF2-40B4-BE49-F238E27FC236}">
                <a16:creationId xmlns:a16="http://schemas.microsoft.com/office/drawing/2014/main" id="{F2617262-89A6-5518-DE7B-0E5F9E7F99C6}"/>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9186090" y="0"/>
            <a:ext cx="3005910" cy="1179936"/>
          </a:xfrm>
          <a:prstGeom prst="rect">
            <a:avLst/>
          </a:prstGeom>
        </p:spPr>
      </p:pic>
      <p:sp>
        <p:nvSpPr>
          <p:cNvPr id="11" name="TextBox 10">
            <a:extLst>
              <a:ext uri="{FF2B5EF4-FFF2-40B4-BE49-F238E27FC236}">
                <a16:creationId xmlns:a16="http://schemas.microsoft.com/office/drawing/2014/main" id="{97311FF0-6B9B-9F03-AA37-91F9E5DE1BD9}"/>
              </a:ext>
            </a:extLst>
          </p:cNvPr>
          <p:cNvSpPr txBox="1"/>
          <p:nvPr/>
        </p:nvSpPr>
        <p:spPr bwMode="gray">
          <a:xfrm>
            <a:off x="571500" y="1841500"/>
            <a:ext cx="0" cy="0"/>
          </a:xfrm>
          <a:prstGeom prst="rect">
            <a:avLst/>
          </a:prstGeom>
        </p:spPr>
        <p:txBody>
          <a:bodyPr vert="horz" wrap="none" lIns="0" tIns="0" rIns="0" bIns="0" rtlCol="0" anchor="t" anchorCtr="0">
            <a:noAutofit/>
          </a:bodyPr>
          <a:lstStyle/>
          <a:p>
            <a:pPr algn="l">
              <a:lnSpc>
                <a:spcPct val="110000"/>
              </a:lnSpc>
            </a:pPr>
            <a:endParaRPr lang="en-US" sz="1050" b="0" cap="none" spc="0">
              <a:latin typeface="+mn-lt"/>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id="{FBE9941C-D46E-D2C6-A336-1D51AF80B3EB}"/>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9190707" y="0"/>
            <a:ext cx="3001293" cy="1179936"/>
          </a:xfrm>
          <a:prstGeom prst="rect">
            <a:avLst/>
          </a:prstGeom>
        </p:spPr>
      </p:pic>
      <p:pic>
        <p:nvPicPr>
          <p:cNvPr id="2" name="Picture 3">
            <a:extLst>
              <a:ext uri="{FF2B5EF4-FFF2-40B4-BE49-F238E27FC236}">
                <a16:creationId xmlns:a16="http://schemas.microsoft.com/office/drawing/2014/main" id="{5AAF5481-5582-32A2-6500-6CFAC9B5215B}"/>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9811231" y="4534753"/>
            <a:ext cx="1500721" cy="1500721"/>
          </a:xfrm>
          <a:prstGeom prst="rect">
            <a:avLst/>
          </a:prstGeom>
        </p:spPr>
      </p:pic>
      <p:sp>
        <p:nvSpPr>
          <p:cNvPr id="4" name="TextBox 3">
            <a:extLst>
              <a:ext uri="{FF2B5EF4-FFF2-40B4-BE49-F238E27FC236}">
                <a16:creationId xmlns:a16="http://schemas.microsoft.com/office/drawing/2014/main" id="{42C31857-05EE-BCC4-4333-AE71107A8753}"/>
              </a:ext>
            </a:extLst>
          </p:cNvPr>
          <p:cNvSpPr txBox="1"/>
          <p:nvPr/>
        </p:nvSpPr>
        <p:spPr bwMode="gray">
          <a:xfrm>
            <a:off x="10217950" y="5054280"/>
            <a:ext cx="804277" cy="461665"/>
          </a:xfrm>
          <a:prstGeom prst="rect">
            <a:avLst/>
          </a:prstGeom>
          <a:noFill/>
        </p:spPr>
        <p:txBody>
          <a:bodyPr wrap="square">
            <a:spAutoFit/>
          </a:bodyPr>
          <a:lstStyle/>
          <a:p>
            <a:r>
              <a:rPr lang="en-US" sz="2400">
                <a:solidFill>
                  <a:schemeClr val="bg1"/>
                </a:solidFill>
                <a:latin typeface="Aptos Light" panose="020B0004020202020204" pitchFamily="34" charset="0"/>
              </a:rPr>
              <a:t>40%</a:t>
            </a:r>
            <a:r>
              <a:rPr lang="en-US" sz="2000">
                <a:solidFill>
                  <a:schemeClr val="bg1"/>
                </a:solidFill>
                <a:latin typeface="Aptos Light" panose="020B0004020202020204" pitchFamily="34" charset="0"/>
              </a:rPr>
              <a:t> </a:t>
            </a:r>
            <a:endParaRPr lang="en-US">
              <a:latin typeface="Aptos Light" panose="020B0004020202020204" pitchFamily="34" charset="0"/>
            </a:endParaRPr>
          </a:p>
        </p:txBody>
      </p:sp>
    </p:spTree>
    <p:extLst>
      <p:ext uri="{BB962C8B-B14F-4D97-AF65-F5344CB8AC3E}">
        <p14:creationId xmlns:p14="http://schemas.microsoft.com/office/powerpoint/2010/main" val="213875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NExT Template 16x9 2022">
  <a:themeElements>
    <a:clrScheme name="Custom 2">
      <a:dk1>
        <a:srgbClr val="000000"/>
      </a:dk1>
      <a:lt1>
        <a:srgbClr val="FFFFFF"/>
      </a:lt1>
      <a:dk2>
        <a:srgbClr val="53565A"/>
      </a:dk2>
      <a:lt2>
        <a:srgbClr val="D0D0CE"/>
      </a:lt2>
      <a:accent1>
        <a:srgbClr val="86BC25"/>
      </a:accent1>
      <a:accent2>
        <a:srgbClr val="43B02A"/>
      </a:accent2>
      <a:accent3>
        <a:srgbClr val="26890D"/>
      </a:accent3>
      <a:accent4>
        <a:srgbClr val="007CB0"/>
      </a:accent4>
      <a:accent5>
        <a:srgbClr val="0D8390"/>
      </a:accent5>
      <a:accent6>
        <a:srgbClr val="75787B"/>
      </a:accent6>
      <a:hlink>
        <a:srgbClr val="61B5E5"/>
      </a:hlink>
      <a:folHlink>
        <a:srgbClr val="53565A"/>
      </a:folHlink>
    </a:clrScheme>
    <a:fontScheme name="Custom 1">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bodyPr vert="horz" lIns="0" tIns="0" rIns="0" bIns="0" rtlCol="0" anchor="t" anchorCtr="0">
        <a:noAutofit/>
      </a:bodyPr>
      <a:lstStyle>
        <a:defPPr algn="l">
          <a:lnSpc>
            <a:spcPct val="110000"/>
          </a:lnSpc>
          <a:defRPr sz="1050" b="0" cap="none" spc="0" dirty="0">
            <a:latin typeface="+mn-lt"/>
            <a:ea typeface="Open Sans" panose="020B0606030504020204" pitchFamily="34" charset="0"/>
            <a:cs typeface="Open Sans" panose="020B0606030504020204" pitchFamily="34" charset="0"/>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2020_PM-Consulting-Widescreen-PPT_Template - Updated color pallet.pot  -  Compatibility Mode" id="{4196DAF2-743F-4A1A-A2CF-A738F217B139}" vid="{74DB4CB2-C917-4059-B80E-B6F3D348EC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04DF79E-1081-7B43-AD39-62E350A509FD}">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KXDocumentID xmlns="05194344-b16b-4cdd-919b-7d2c10957e46" xsi:nil="true"/>
    <KXStatus xmlns="05194344-b16b-4cdd-919b-7d2c10957e46" xsi:nil="true"/>
    <lcf76f155ced4ddcb4097134ff3c332f xmlns="05194344-b16b-4cdd-919b-7d2c10957e46">
      <Terms xmlns="http://schemas.microsoft.com/office/infopath/2007/PartnerControls"/>
    </lcf76f155ced4ddcb4097134ff3c332f>
    <TaxCatchAll xmlns="fea8ac73-90e4-432c-b893-d481c4dd49a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6908BD4516B004588F83DF058126254" ma:contentTypeVersion="17" ma:contentTypeDescription="Create a new document." ma:contentTypeScope="" ma:versionID="99697be4fbab75aa1340b51e89a272a8">
  <xsd:schema xmlns:xsd="http://www.w3.org/2001/XMLSchema" xmlns:xs="http://www.w3.org/2001/XMLSchema" xmlns:p="http://schemas.microsoft.com/office/2006/metadata/properties" xmlns:ns2="05194344-b16b-4cdd-919b-7d2c10957e46" xmlns:ns3="fea8ac73-90e4-432c-b893-d481c4dd49ac" targetNamespace="http://schemas.microsoft.com/office/2006/metadata/properties" ma:root="true" ma:fieldsID="e6f9a6b1a3142959894de749fbf57d58" ns2:_="" ns3:_="">
    <xsd:import namespace="05194344-b16b-4cdd-919b-7d2c10957e46"/>
    <xsd:import namespace="fea8ac73-90e4-432c-b893-d481c4dd49ac"/>
    <xsd:element name="properties">
      <xsd:complexType>
        <xsd:sequence>
          <xsd:element name="documentManagement">
            <xsd:complexType>
              <xsd:all>
                <xsd:element ref="ns2:KXStatus" minOccurs="0"/>
                <xsd:element ref="ns2:KXDocumentID" minOccurs="0"/>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194344-b16b-4cdd-919b-7d2c10957e46" elementFormDefault="qualified">
    <xsd:import namespace="http://schemas.microsoft.com/office/2006/documentManagement/types"/>
    <xsd:import namespace="http://schemas.microsoft.com/office/infopath/2007/PartnerControls"/>
    <xsd:element name="KXStatus" ma:index="8" nillable="true" ma:displayName="KXStatus" ma:format="Dropdown" ma:internalName="KXStatus">
      <xsd:simpleType>
        <xsd:union memberTypes="dms:Text">
          <xsd:simpleType>
            <xsd:restriction base="dms:Choice">
              <xsd:enumeration value="Contributed"/>
              <xsd:enumeration value="Published"/>
              <xsd:enumeration value="Processing by AI"/>
            </xsd:restriction>
          </xsd:simpleType>
        </xsd:union>
      </xsd:simpleType>
    </xsd:element>
    <xsd:element name="KXDocumentID" ma:index="9" nillable="true" ma:displayName="KXDocumentID" ma:format="Dropdown" ma:indexed="true" ma:internalName="KXDocumentID" ma:percentage="FALSE">
      <xsd:simpleType>
        <xsd:restriction base="dms:Number"/>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a8ac73-90e4-432c-b893-d481c4dd49ac"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2dec25c0-919b-4fce-add4-9c773df6b989}" ma:internalName="TaxCatchAll" ma:showField="CatchAllData" ma:web="fea8ac73-90e4-432c-b893-d481c4dd49a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C09449-E476-4A89-8235-E62199C1223C}">
  <ds:schemaRefs>
    <ds:schemaRef ds:uri="http://schemas.microsoft.com/office/2006/metadata/properties"/>
    <ds:schemaRef ds:uri="http://schemas.microsoft.com/office/infopath/2007/PartnerControls"/>
    <ds:schemaRef ds:uri="05194344-b16b-4cdd-919b-7d2c10957e46"/>
    <ds:schemaRef ds:uri="fea8ac73-90e4-432c-b893-d481c4dd49ac"/>
  </ds:schemaRefs>
</ds:datastoreItem>
</file>

<file path=customXml/itemProps2.xml><?xml version="1.0" encoding="utf-8"?>
<ds:datastoreItem xmlns:ds="http://schemas.openxmlformats.org/officeDocument/2006/customXml" ds:itemID="{5BFE5BFD-4F91-4869-B17C-7E6255E90B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194344-b16b-4cdd-919b-7d2c10957e46"/>
    <ds:schemaRef ds:uri="fea8ac73-90e4-432c-b893-d481c4dd49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E9045B-F620-45C3-91DA-78D5876DADC9}">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Consulting Template 16x9 Dec 2018</Template>
  <TotalTime>0</TotalTime>
  <Words>1279</Words>
  <Application>Microsoft Office PowerPoint</Application>
  <PresentationFormat>Widescreen</PresentationFormat>
  <Paragraphs>95</Paragraphs>
  <Slides>16</Slides>
  <Notes>6</Notes>
  <HiddenSlides>0</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31" baseType="lpstr">
      <vt:lpstr>Aptos</vt:lpstr>
      <vt:lpstr>Aptos Black</vt:lpstr>
      <vt:lpstr>Aptos Display</vt:lpstr>
      <vt:lpstr>Aptos Light</vt:lpstr>
      <vt:lpstr>Arial</vt:lpstr>
      <vt:lpstr>Open Sans</vt:lpstr>
      <vt:lpstr>Open Sans Light</vt:lpstr>
      <vt:lpstr>Open Sans Semibold</vt:lpstr>
      <vt:lpstr>STIX Two Math</vt:lpstr>
      <vt:lpstr>Verdana</vt:lpstr>
      <vt:lpstr>Wingdings</vt:lpstr>
      <vt:lpstr>Wingdings 2</vt:lpstr>
      <vt:lpstr>NExT Template 16x9 2022</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2026-03-04T13:54:41Z</dcterms:created>
  <dcterms:modified xsi:type="dcterms:W3CDTF">2026-08-25T10:12:38Z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0x01010076908BD4516B004588F83DF058126254</vt:lpwstr>
  </property>
</Properties>
</file>