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6" r:id="rId10"/>
    <p:sldId id="264" r:id="rId11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009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C588B8F-7A19-E292-7E42-1A6E248E42CC}" v="5" dt="2026-08-24T06:32:33.326"/>
    <p1510:client id="{3BC6CBA8-661D-E453-CE47-778A1616B1DB}" v="6" dt="2026-08-24T06:56:02.680"/>
    <p1510:client id="{693F7823-B99D-4930-969A-D62EA1F4ED2B}" v="949" dt="2026-08-24T06:57:44.07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512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097451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OPEN (≈1 min). Let the title sit for a beat.
"Every strategy starts as a story — a picture of a future we say we want. But a story on a slide changes nothing. It only becomes real when it becomes habit: the small, repeated things we do every single day. Tonight I want to show you the six habits — I call them my Jedi tricks — that turn our strategy into how we actually lead at Euroclear."
DELIVERY: this is the CIO's talk, first person, his journey. Warmth over polish.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CLOSE (≈1 min). Slow down. This is the payoff — the "habit" half of the theme.
"None of these are Force powers. They're habits — small things I practise every day. And that's the whole point of tonight's theme: a story you repeat becomes a habit; a habit becomes how we lead; and that is how a strategy stops being a slide and becomes real."
[CIO INPUT: end on ONE line that is genuinely your credo — the sentence you'd want people to quote back. Keep it short.]
Final line optional — a light wink to land the theme, then thank the room.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WHO I AM / EUROCLEAR (≈1.5 min). Keep it tight — this room knows finance.
- Left: say who you are in one honest line, then the human bit. [CIO INPUT: your origin — where you started, the moment or person that shaped how you lead. This earns the room's attention.]
- Right: don't explain Euroclear technically. The "when we do our job right, nothing happens" line lands with a systemic-risk audience — use it.
TRANSITION: "That's the story. Now — how do you make a story real? Six habits. My Jedi tricks."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TRICK 1 — DOT ON THE HORIZON (vision / the "story").
BEAT: "People don't align to a plan. They align to a picture. So my first job is to paint an inspiring end-state — a clear, engaging definition of 'awesome' — so vivid that everyone can see where we're going."
KEY: repetition + a shared vocabulary. Say it the same way every townhall until the words become the team's words.
EUROCLEAR: [name the actual horizon phrase you repeat — the one people quote back to you.]
TRANSITION → "A dot is where we're going. Next: staying on it."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TRICK 2 — EYE ON THE BALL (focus / execution).
BEAT: "A horizon is useless if we lose the ball at our feet. At any moment, my team can tell you the handful of things that matter most — no more."
EUROCLEAR: shared OneNote of live priorities + regular cadence with all directs. Everyone sees the same short list.
POINT: focus is a discipline, not a memo — it has to be visible and repeated.
TRANSITION → "Focus needs trust. And trust starts with how we talk."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TRICK 3 — TALK STRAIGHT (trust / vulnerability). *** THE PEAK OF THE TALK. ***
BEAT: "Simplicity, clarity — and vulnerability. When I own a mistake out loud, I take fear out of the room. People stop hiding problems, and problems surface early enough to fix."
*** CIO INPUT REQUIRED: ONE real, specific decision you got wrong — what you chose, what it cost, and exactly what you told the team. Do NOT use a generic 'I make mistakes too'. The specific scar is what earns the whole trust argument. This is the moment the room remembers. ***
TRANSITION → "Owning it is one thing. Understanding it is another."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TRICK 4 — EAGER TO UNDERSTAND (curiosity / "child surprise").
BEAT: "When things aren't going my way, my instinct isn't frustration — it's a child's surprise. Why? Maybe I'm wrong. Maybe someone sees something I don't. Maybe there's a conflict no one has named. I spend my energy up front on the 'why'."
EUROCLEAR: regular informal chats with peers instead of defaulting to meetings and emails — you learn the real story faster.
TRANSITION → "Curiosity inside the team is good. But don't stop at the walls."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TRICK 5 — SEEK OUTSIDE (network / avoid tunnel vision).
BEAT: "The most dangerous assumption in leadership is 'our problem is unique'. It almost never is. Somebody, somewhere, has faced the same thing. So I network relentlessly, and I connect ideas from completely different fields to spot the patterns."
EUROCLEAR: active in CIO NET; deliberately borrowing from other industries to break tunnel vision.
TRANSITION → "And finally — the habit that keeps all the others honest."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TRICK 6 — STEP BACK (renewal / agility).
BEAT: "Twice a year I deliberately stop. What's working? What isn't? Where is my time actually going — and why am I busy, or frustrated? Then I decide what to change. It's a small superpower: the ability to reinvent yourself before you're forced to."
EUROCLEAR: after summer holidays, and after the New Year break — two honest resets a year.
TRANSITION → "Six habits. Now let me tell you why they matter."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50A7FC-0213-2D20-5312-5CDC13E949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96378F1-97A6-49B2-9C87-12E15552917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B201497-3B01-514D-2A27-9699C5EC6DC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TRICK 6 — STEP BACK (renewal / agility).
BEAT: "Twice a year I deliberately stop. What's working? What isn't? Where is my time actually going — and why am I busy, or frustrated? Then I decide what to change. It's a small superpower: the ability to reinvent yourself before you're forced to."
EUROCLEAR: after summer holidays, and after the New Year break — two honest resets a year.
TRANSITION → "Six habits. Now let me tell you why they matter."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AA1A4CE-95AF-B0A6-F20F-301C9B220BE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76033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DEFAULT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435521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blipFill dpi="0" rotWithShape="1">
          <a:blip r:embed="rId3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1"/>
          <p:cNvSpPr/>
          <p:nvPr/>
        </p:nvSpPr>
        <p:spPr>
          <a:xfrm>
            <a:off x="2074442" y="1049360"/>
            <a:ext cx="8043111" cy="178187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GB" sz="8800" b="1">
                <a:solidFill>
                  <a:srgbClr val="E8B84B"/>
                </a:solidFill>
                <a:latin typeface="Arial Nova Cond" panose="020B0506020202020204" pitchFamily="34" charset="0"/>
                <a:ea typeface="Calibri" pitchFamily="34" charset="-122"/>
                <a:cs typeface="Calibri" pitchFamily="34" charset="-120"/>
              </a:rPr>
              <a:t>Story to Habit</a:t>
            </a:r>
          </a:p>
          <a:p>
            <a:pPr marL="0" indent="0" algn="ctr">
              <a:buNone/>
            </a:pPr>
            <a:r>
              <a:rPr lang="en-GB" sz="4400" b="1">
                <a:solidFill>
                  <a:srgbClr val="E8B84B"/>
                </a:solidFill>
                <a:latin typeface="Arial Nova Cond" panose="020B0506020202020204" pitchFamily="34" charset="0"/>
                <a:ea typeface="Calibri" pitchFamily="34" charset="-122"/>
                <a:cs typeface="Calibri" pitchFamily="34" charset="-120"/>
              </a:rPr>
              <a:t>What would the jedi do?</a:t>
            </a:r>
          </a:p>
        </p:txBody>
      </p:sp>
      <p:sp>
        <p:nvSpPr>
          <p:cNvPr id="5" name="Text 3"/>
          <p:cNvSpPr/>
          <p:nvPr/>
        </p:nvSpPr>
        <p:spPr>
          <a:xfrm>
            <a:off x="3549467" y="3632929"/>
            <a:ext cx="5093063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GB" sz="2400" b="1" noProof="0">
                <a:solidFill>
                  <a:schemeClr val="bg1">
                    <a:lumMod val="95000"/>
                  </a:schemeClr>
                </a:solidFill>
                <a:latin typeface="Arial Nova" panose="020B0504020202020204" pitchFamily="34" charset="0"/>
                <a:ea typeface="Calibri" pitchFamily="34" charset="-122"/>
                <a:cs typeface="Calibri" pitchFamily="34" charset="-120"/>
              </a:rPr>
              <a:t>Michal Paprocki</a:t>
            </a:r>
            <a:endParaRPr lang="en-GB" sz="2400" b="1">
              <a:solidFill>
                <a:schemeClr val="bg1">
                  <a:lumMod val="95000"/>
                </a:schemeClr>
              </a:solidFill>
              <a:latin typeface="Arial Nova" panose="020B0504020202020204" pitchFamily="34" charset="0"/>
              <a:ea typeface="Calibri" pitchFamily="34" charset="-122"/>
              <a:cs typeface="Calibri" pitchFamily="34" charset="-120"/>
            </a:endParaRPr>
          </a:p>
          <a:p>
            <a:pPr marL="0" indent="0" algn="ctr">
              <a:buNone/>
            </a:pPr>
            <a:r>
              <a:rPr lang="en-GB" sz="2400" noProof="0">
                <a:solidFill>
                  <a:schemeClr val="bg1">
                    <a:lumMod val="95000"/>
                  </a:schemeClr>
                </a:solidFill>
                <a:latin typeface="Arial Nova" panose="020B0504020202020204" pitchFamily="34" charset="0"/>
                <a:ea typeface="Calibri" pitchFamily="34" charset="-122"/>
                <a:cs typeface="Calibri" pitchFamily="34" charset="-120"/>
              </a:rPr>
              <a:t>Chief Information Officer, Euroclear</a:t>
            </a:r>
            <a:endParaRPr lang="en-GB" sz="2400" noProof="0">
              <a:solidFill>
                <a:schemeClr val="bg1">
                  <a:lumMod val="95000"/>
                </a:schemeClr>
              </a:solidFill>
              <a:latin typeface="Arial Nova" panose="020B0504020202020204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blipFill dpi="0" rotWithShape="1">
          <a:blip r:embed="rId3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1"/>
          <p:cNvSpPr/>
          <p:nvPr/>
        </p:nvSpPr>
        <p:spPr>
          <a:xfrm>
            <a:off x="1410138" y="2089823"/>
            <a:ext cx="937142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GB" sz="4800" b="1">
                <a:solidFill>
                  <a:schemeClr val="accent4"/>
                </a:solidFill>
                <a:latin typeface="Arial" pitchFamily="34" charset="0"/>
                <a:cs typeface="Arial" pitchFamily="34" charset="-120"/>
              </a:rPr>
              <a:t>Thank you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B99F3DC-30A5-53C1-0510-05F529E607B4}"/>
              </a:ext>
            </a:extLst>
          </p:cNvPr>
          <p:cNvSpPr txBox="1"/>
          <p:nvPr/>
        </p:nvSpPr>
        <p:spPr>
          <a:xfrm>
            <a:off x="3047847" y="1402578"/>
            <a:ext cx="6096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en-GB" sz="2400" b="1" noProof="0">
                <a:solidFill>
                  <a:schemeClr val="bg1">
                    <a:lumMod val="95000"/>
                  </a:schemeClr>
                </a:solidFill>
                <a:latin typeface="Arial Nova Cond" panose="020B0506020202020204" pitchFamily="34" charset="0"/>
                <a:ea typeface="Arial" pitchFamily="34" charset="-122"/>
                <a:cs typeface="Arial" pitchFamily="34" charset="-120"/>
              </a:rPr>
              <a:t>From story to habit…</a:t>
            </a:r>
            <a:endParaRPr lang="en-GB" sz="2400" noProof="0">
              <a:solidFill>
                <a:schemeClr val="bg1">
                  <a:lumMod val="95000"/>
                </a:schemeClr>
              </a:solidFill>
              <a:latin typeface="Arial Nova Cond" panose="020B05060202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95A3A1E-F50E-F29A-C871-18491B742290}"/>
              </a:ext>
            </a:extLst>
          </p:cNvPr>
          <p:cNvSpPr txBox="1"/>
          <p:nvPr/>
        </p:nvSpPr>
        <p:spPr>
          <a:xfrm>
            <a:off x="3992105" y="4399255"/>
            <a:ext cx="5151741" cy="156966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0" indent="0" algn="ctr">
              <a:buNone/>
            </a:pPr>
            <a:r>
              <a:rPr lang="en-GB" sz="2400" b="1" noProof="0">
                <a:solidFill>
                  <a:schemeClr val="bg1">
                    <a:lumMod val="95000"/>
                  </a:schemeClr>
                </a:solidFill>
                <a:latin typeface="Arial Nova Cond" panose="020B0506020202020204" pitchFamily="34" charset="0"/>
                <a:ea typeface="Arial" pitchFamily="34" charset="-122"/>
                <a:cs typeface="Arial" pitchFamily="34" charset="-120"/>
              </a:rPr>
              <a:t>You can find more jedi leadership stories on my LinkedIn profile</a:t>
            </a:r>
          </a:p>
          <a:p>
            <a:pPr marL="0" indent="0" algn="ctr">
              <a:buNone/>
            </a:pPr>
            <a:endParaRPr lang="en-GB" sz="2400" b="1" noProof="0">
              <a:solidFill>
                <a:schemeClr val="bg1">
                  <a:lumMod val="95000"/>
                </a:schemeClr>
              </a:solidFill>
              <a:latin typeface="Arial Nova Cond" panose="020B0506020202020204" pitchFamily="34" charset="0"/>
              <a:ea typeface="Arial" pitchFamily="34" charset="-122"/>
              <a:cs typeface="Arial" pitchFamily="34" charset="-120"/>
            </a:endParaRPr>
          </a:p>
          <a:p>
            <a:pPr marL="0" indent="0" algn="ctr">
              <a:buNone/>
            </a:pPr>
            <a:r>
              <a:rPr lang="en-GB" sz="2400" b="1">
                <a:solidFill>
                  <a:schemeClr val="bg1">
                    <a:lumMod val="95000"/>
                  </a:schemeClr>
                </a:solidFill>
                <a:latin typeface="Arial Nova Cond"/>
                <a:ea typeface="Arial" pitchFamily="34" charset="-122"/>
                <a:cs typeface="Arial"/>
              </a:rPr>
              <a:t>https://www.linkedin.com/in/paprocki</a:t>
            </a:r>
            <a:endParaRPr lang="en-GB" noProof="0">
              <a:solidFill>
                <a:schemeClr val="bg1">
                  <a:lumMod val="95000"/>
                </a:schemeClr>
              </a:solidFill>
              <a:latin typeface="Arial Nova Cond"/>
              <a:cs typeface="Arial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E5570BA-B3CB-57F6-9D4A-805AE304D47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7823" y="1402578"/>
            <a:ext cx="2536559" cy="387476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E3CA99E-2CE1-766C-3D18-19B36989DC2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12758" y="1402578"/>
            <a:ext cx="2536559" cy="3857549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blipFill dpi="0" rotWithShape="1">
          <a:blip r:embed="rId3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1"/>
          <p:cNvSpPr/>
          <p:nvPr/>
        </p:nvSpPr>
        <p:spPr>
          <a:xfrm>
            <a:off x="654518" y="1783080"/>
            <a:ext cx="4654616" cy="3291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just">
              <a:lnSpc>
                <a:spcPct val="115000"/>
              </a:lnSpc>
              <a:buNone/>
            </a:pPr>
            <a:r>
              <a:rPr lang="en-GB" sz="1800" noProof="0">
                <a:solidFill>
                  <a:srgbClr val="EDEFF4"/>
                </a:solidFill>
                <a:latin typeface="Arial Nova Cond" panose="020B0506020202020204" pitchFamily="34" charset="0"/>
                <a:ea typeface="Calibri" pitchFamily="34" charset="-122"/>
                <a:cs typeface="Calibri" pitchFamily="34" charset="-120"/>
              </a:rPr>
              <a:t>I am business by training and technology by profession.</a:t>
            </a:r>
          </a:p>
          <a:p>
            <a:pPr marL="0" indent="0" algn="just">
              <a:lnSpc>
                <a:spcPct val="115000"/>
              </a:lnSpc>
              <a:buNone/>
            </a:pPr>
            <a:endParaRPr lang="en-GB">
              <a:solidFill>
                <a:srgbClr val="EDEFF4"/>
              </a:solidFill>
              <a:latin typeface="Arial Nova Cond" panose="020B0506020202020204" pitchFamily="34" charset="0"/>
              <a:ea typeface="Calibri" pitchFamily="34" charset="-122"/>
              <a:cs typeface="Calibri" pitchFamily="34" charset="-120"/>
            </a:endParaRPr>
          </a:p>
          <a:p>
            <a:pPr marL="0" indent="0" algn="just">
              <a:lnSpc>
                <a:spcPct val="115000"/>
              </a:lnSpc>
              <a:buNone/>
            </a:pPr>
            <a:r>
              <a:rPr lang="en-GB">
                <a:solidFill>
                  <a:srgbClr val="EDEFF4"/>
                </a:solidFill>
                <a:latin typeface="Arial Nova Cond" panose="020B0506020202020204" pitchFamily="34" charset="0"/>
                <a:ea typeface="Calibri" pitchFamily="34" charset="-122"/>
                <a:cs typeface="Calibri" pitchFamily="34" charset="-120"/>
              </a:rPr>
              <a:t>My intrinsic motivation is to connect likeminded people and make the impossible happen.</a:t>
            </a:r>
            <a:endParaRPr lang="en-GB" sz="1800" noProof="0">
              <a:solidFill>
                <a:srgbClr val="EDEFF4"/>
              </a:solidFill>
              <a:latin typeface="Arial Nova Cond" panose="020B0506020202020204" pitchFamily="34" charset="0"/>
              <a:ea typeface="Calibri" pitchFamily="34" charset="-122"/>
              <a:cs typeface="Calibri" pitchFamily="34" charset="-120"/>
            </a:endParaRPr>
          </a:p>
          <a:p>
            <a:pPr marL="0" indent="0" algn="just">
              <a:lnSpc>
                <a:spcPct val="115000"/>
              </a:lnSpc>
              <a:buNone/>
            </a:pPr>
            <a:endParaRPr lang="en-GB" sz="1800" noProof="0">
              <a:solidFill>
                <a:srgbClr val="EDEFF4"/>
              </a:solidFill>
              <a:latin typeface="Arial Nova Cond" panose="020B0506020202020204" pitchFamily="34" charset="0"/>
              <a:ea typeface="Calibri" pitchFamily="34" charset="-122"/>
              <a:cs typeface="Calibri" pitchFamily="34" charset="-120"/>
            </a:endParaRPr>
          </a:p>
          <a:p>
            <a:pPr marL="0" indent="0" algn="just">
              <a:lnSpc>
                <a:spcPct val="115000"/>
              </a:lnSpc>
              <a:buNone/>
            </a:pPr>
            <a:r>
              <a:rPr lang="en-GB" sz="1800" noProof="0">
                <a:solidFill>
                  <a:srgbClr val="EDEFF4"/>
                </a:solidFill>
                <a:latin typeface="Arial Nova Cond" panose="020B0506020202020204" pitchFamily="34" charset="0"/>
                <a:ea typeface="Calibri" pitchFamily="34" charset="-122"/>
                <a:cs typeface="Calibri" pitchFamily="34" charset="-120"/>
              </a:rPr>
              <a:t>Currently I run technology at Euroclear: thousands of people, and the systems the financial world quietly leans on.</a:t>
            </a:r>
            <a:endParaRPr lang="en-GB" sz="1800" noProof="0">
              <a:latin typeface="Arial Nova Cond" panose="020B0506020202020204" pitchFamily="34" charset="0"/>
            </a:endParaRPr>
          </a:p>
          <a:p>
            <a:pPr marL="0" indent="0" algn="just">
              <a:lnSpc>
                <a:spcPct val="115000"/>
              </a:lnSpc>
              <a:buNone/>
            </a:pPr>
            <a:endParaRPr lang="en-GB" sz="1800" noProof="0">
              <a:latin typeface="Arial Nova Cond" panose="020B0506020202020204" pitchFamily="34" charset="0"/>
            </a:endParaRPr>
          </a:p>
        </p:txBody>
      </p:sp>
      <p:sp>
        <p:nvSpPr>
          <p:cNvPr id="7" name="Text 3"/>
          <p:cNvSpPr/>
          <p:nvPr/>
        </p:nvSpPr>
        <p:spPr>
          <a:xfrm>
            <a:off x="6530741" y="1783080"/>
            <a:ext cx="4862362" cy="3291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just">
              <a:lnSpc>
                <a:spcPct val="115000"/>
              </a:lnSpc>
              <a:buNone/>
            </a:pPr>
            <a:r>
              <a:rPr lang="en-GB" sz="1800" noProof="0">
                <a:solidFill>
                  <a:srgbClr val="EDEFF4"/>
                </a:solidFill>
                <a:latin typeface="Arial Nova Cond" panose="020B0506020202020204" pitchFamily="34" charset="0"/>
                <a:ea typeface="Calibri" pitchFamily="34" charset="-122"/>
                <a:cs typeface="Calibri" pitchFamily="34" charset="-120"/>
              </a:rPr>
              <a:t>The infrastructure of global financial markets.</a:t>
            </a:r>
            <a:endParaRPr lang="en-GB" sz="1800" noProof="0">
              <a:latin typeface="Arial Nova Cond" panose="020B0506020202020204" pitchFamily="34" charset="0"/>
            </a:endParaRPr>
          </a:p>
          <a:p>
            <a:pPr marL="0" indent="0" algn="just">
              <a:lnSpc>
                <a:spcPct val="115000"/>
              </a:lnSpc>
              <a:buNone/>
            </a:pPr>
            <a:endParaRPr lang="en-GB" sz="1800" noProof="0">
              <a:latin typeface="Arial Nova Cond" panose="020B0506020202020204" pitchFamily="34" charset="0"/>
            </a:endParaRPr>
          </a:p>
          <a:p>
            <a:pPr marL="0" indent="0" algn="just">
              <a:lnSpc>
                <a:spcPct val="115000"/>
              </a:lnSpc>
              <a:buNone/>
            </a:pPr>
            <a:r>
              <a:rPr lang="en-GB" sz="1800" noProof="0">
                <a:solidFill>
                  <a:srgbClr val="EDEFF4"/>
                </a:solidFill>
                <a:latin typeface="Arial Nova Cond" panose="020B0506020202020204" pitchFamily="34" charset="0"/>
                <a:ea typeface="Calibri" pitchFamily="34" charset="-122"/>
                <a:cs typeface="Calibri" pitchFamily="34" charset="-120"/>
              </a:rPr>
              <a:t>Every day we settle trillions in securities safely, quietly, without anyone noticing.</a:t>
            </a:r>
          </a:p>
          <a:p>
            <a:pPr marL="0" indent="0" algn="just">
              <a:lnSpc>
                <a:spcPct val="115000"/>
              </a:lnSpc>
              <a:buNone/>
            </a:pPr>
            <a:endParaRPr lang="en-GB">
              <a:solidFill>
                <a:srgbClr val="EDEFF4"/>
              </a:solidFill>
              <a:latin typeface="Arial Nova Cond" panose="020B0506020202020204" pitchFamily="34" charset="0"/>
              <a:ea typeface="Calibri" pitchFamily="34" charset="-122"/>
              <a:cs typeface="Calibri" pitchFamily="34" charset="-120"/>
            </a:endParaRPr>
          </a:p>
          <a:p>
            <a:pPr marL="0" indent="0" algn="just">
              <a:lnSpc>
                <a:spcPct val="115000"/>
              </a:lnSpc>
              <a:buNone/>
            </a:pPr>
            <a:r>
              <a:rPr lang="en-GB" sz="1800" noProof="0">
                <a:solidFill>
                  <a:srgbClr val="EDEFF4"/>
                </a:solidFill>
                <a:latin typeface="Arial Nova Cond" panose="020B0506020202020204" pitchFamily="34" charset="0"/>
                <a:ea typeface="Calibri" pitchFamily="34" charset="-122"/>
                <a:cs typeface="Calibri" pitchFamily="34" charset="-120"/>
              </a:rPr>
              <a:t>That means moving GDP of Belgium twice … daily.</a:t>
            </a:r>
            <a:endParaRPr lang="en-GB" sz="1800" noProof="0">
              <a:latin typeface="Arial Nova Cond" panose="020B0506020202020204" pitchFamily="34" charset="0"/>
            </a:endParaRPr>
          </a:p>
          <a:p>
            <a:pPr marL="0" indent="0" algn="just">
              <a:lnSpc>
                <a:spcPct val="115000"/>
              </a:lnSpc>
              <a:buNone/>
            </a:pPr>
            <a:endParaRPr lang="en-GB" sz="1800" noProof="0">
              <a:latin typeface="Arial Nova Cond" panose="020B0506020202020204" pitchFamily="34" charset="0"/>
            </a:endParaRPr>
          </a:p>
          <a:p>
            <a:pPr marL="0" indent="0" algn="just">
              <a:lnSpc>
                <a:spcPct val="115000"/>
              </a:lnSpc>
              <a:buNone/>
            </a:pPr>
            <a:r>
              <a:rPr lang="en-GB" sz="1800" noProof="0">
                <a:solidFill>
                  <a:srgbClr val="EDEFF4"/>
                </a:solidFill>
                <a:latin typeface="Arial Nova Cond" panose="020B0506020202020204" pitchFamily="34" charset="0"/>
                <a:ea typeface="Calibri" pitchFamily="34" charset="-122"/>
                <a:cs typeface="Calibri" pitchFamily="34" charset="-120"/>
              </a:rPr>
              <a:t>We connect the markets to ensure savings flow into investments and generate sustainable growth.</a:t>
            </a:r>
            <a:endParaRPr lang="en-GB" sz="1800" noProof="0">
              <a:latin typeface="Arial Nova Cond" panose="020B0506020202020204" pitchFamily="34" charset="0"/>
            </a:endParaRPr>
          </a:p>
        </p:txBody>
      </p:sp>
      <p:sp>
        <p:nvSpPr>
          <p:cNvPr id="8" name="Text 4"/>
          <p:cNvSpPr/>
          <p:nvPr/>
        </p:nvSpPr>
        <p:spPr>
          <a:xfrm>
            <a:off x="1306287" y="5144176"/>
            <a:ext cx="8865210" cy="104959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GB" sz="2400" i="1" noProof="0">
                <a:solidFill>
                  <a:srgbClr val="E8B84B"/>
                </a:solidFill>
                <a:latin typeface="Arial Nova Cond" panose="020B0506020202020204" pitchFamily="34" charset="0"/>
                <a:ea typeface="Calibri" pitchFamily="34" charset="-122"/>
                <a:cs typeface="Calibri" pitchFamily="34" charset="-120"/>
              </a:rPr>
              <a:t>This is the beginning of the story. Now the question is: how can a story turn </a:t>
            </a:r>
            <a:r>
              <a:rPr lang="en-GB" sz="2400" b="1" i="1" noProof="0">
                <a:solidFill>
                  <a:srgbClr val="E8B84B"/>
                </a:solidFill>
                <a:latin typeface="Arial Nova Cond" panose="020B0506020202020204" pitchFamily="34" charset="0"/>
                <a:ea typeface="Calibri" pitchFamily="34" charset="-122"/>
                <a:cs typeface="Calibri" pitchFamily="34" charset="-120"/>
              </a:rPr>
              <a:t>strategy into reality?</a:t>
            </a:r>
          </a:p>
          <a:p>
            <a:pPr marL="0" indent="0" algn="ctr">
              <a:buNone/>
            </a:pPr>
            <a:endParaRPr lang="en-GB" sz="2400" b="1" i="1">
              <a:solidFill>
                <a:srgbClr val="E8B84B"/>
              </a:solidFill>
              <a:latin typeface="Arial Nova Cond" panose="020B0506020202020204" pitchFamily="34" charset="0"/>
              <a:ea typeface="Calibri" pitchFamily="34" charset="-122"/>
              <a:cs typeface="Calibri" pitchFamily="34" charset="-120"/>
            </a:endParaRPr>
          </a:p>
          <a:p>
            <a:pPr marL="0" indent="0" algn="ctr">
              <a:buNone/>
            </a:pPr>
            <a:r>
              <a:rPr lang="en-GB" sz="2400" i="1" noProof="0">
                <a:solidFill>
                  <a:srgbClr val="E8B84B"/>
                </a:solidFill>
                <a:latin typeface="Arial Nova Cond" panose="020B0506020202020204" pitchFamily="34" charset="0"/>
                <a:ea typeface="Calibri" pitchFamily="34" charset="-122"/>
                <a:cs typeface="Calibri" pitchFamily="34" charset="-120"/>
              </a:rPr>
              <a:t>I know a few </a:t>
            </a:r>
            <a:r>
              <a:rPr lang="en-GB" sz="2400" b="1" i="1" noProof="0">
                <a:solidFill>
                  <a:srgbClr val="E8B84B"/>
                </a:solidFill>
                <a:latin typeface="Arial Nova Cond" panose="020B0506020202020204" pitchFamily="34" charset="0"/>
                <a:ea typeface="Calibri" pitchFamily="34" charset="-122"/>
                <a:cs typeface="Calibri" pitchFamily="34" charset="-120"/>
              </a:rPr>
              <a:t>jedi</a:t>
            </a:r>
            <a:r>
              <a:rPr lang="en-GB" sz="2400" i="1" noProof="0">
                <a:solidFill>
                  <a:srgbClr val="E8B84B"/>
                </a:solidFill>
                <a:latin typeface="Arial Nova Cond" panose="020B0506020202020204" pitchFamily="34" charset="0"/>
                <a:ea typeface="Calibri" pitchFamily="34" charset="-122"/>
                <a:cs typeface="Calibri" pitchFamily="34" charset="-120"/>
              </a:rPr>
              <a:t> habits…</a:t>
            </a:r>
            <a:endParaRPr lang="en-GB" sz="2400" noProof="0">
              <a:latin typeface="Arial Nova Cond" panose="020B0506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164AC91-6253-8FC5-0004-D3374B878198}"/>
              </a:ext>
            </a:extLst>
          </p:cNvPr>
          <p:cNvSpPr txBox="1"/>
          <p:nvPr/>
        </p:nvSpPr>
        <p:spPr>
          <a:xfrm>
            <a:off x="578118" y="902910"/>
            <a:ext cx="609700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GB" sz="4000" b="1" noProof="0">
                <a:solidFill>
                  <a:srgbClr val="EDEFF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Who am I?</a:t>
            </a:r>
            <a:endParaRPr lang="en-GB" sz="4000" noProof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24E11A7-2BA2-A5D9-B581-DB795A9C366B}"/>
              </a:ext>
            </a:extLst>
          </p:cNvPr>
          <p:cNvSpPr txBox="1"/>
          <p:nvPr/>
        </p:nvSpPr>
        <p:spPr>
          <a:xfrm>
            <a:off x="6530741" y="878189"/>
            <a:ext cx="609700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GB" sz="4000" b="1" noProof="0">
                <a:solidFill>
                  <a:srgbClr val="EDEFF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is Euroclear?</a:t>
            </a:r>
            <a:endParaRPr lang="en-GB" sz="4000" noProof="0"/>
          </a:p>
        </p:txBody>
      </p:sp>
    </p:spTree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blipFill dpi="0" rotWithShape="1">
          <a:blip r:embed="rId3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3"/>
          <p:cNvSpPr/>
          <p:nvPr/>
        </p:nvSpPr>
        <p:spPr>
          <a:xfrm>
            <a:off x="1008017" y="2514600"/>
            <a:ext cx="78638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GB" sz="4600" b="1" noProof="0">
                <a:solidFill>
                  <a:schemeClr val="accent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Dot on the horizon</a:t>
            </a:r>
            <a:endParaRPr lang="en-GB" sz="4600" noProof="0">
              <a:solidFill>
                <a:schemeClr val="accent4"/>
              </a:solidFill>
            </a:endParaRPr>
          </a:p>
        </p:txBody>
      </p:sp>
      <p:sp>
        <p:nvSpPr>
          <p:cNvPr id="7" name="Text 4"/>
          <p:cNvSpPr/>
          <p:nvPr/>
        </p:nvSpPr>
        <p:spPr>
          <a:xfrm>
            <a:off x="1008017" y="3520440"/>
            <a:ext cx="758952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GB" sz="2400" noProof="0">
                <a:solidFill>
                  <a:srgbClr val="EDEFF4"/>
                </a:solidFill>
                <a:latin typeface="Arial Nova Cond"/>
                <a:ea typeface="Calibri"/>
                <a:cs typeface="Calibri"/>
              </a:rPr>
              <a:t>Define an end-state so </a:t>
            </a:r>
            <a:r>
              <a:rPr lang="en-GB" sz="2400" b="1" noProof="0">
                <a:solidFill>
                  <a:srgbClr val="EDEFF4"/>
                </a:solidFill>
                <a:latin typeface="Arial Nova Cond"/>
                <a:ea typeface="Calibri"/>
                <a:cs typeface="Calibri"/>
              </a:rPr>
              <a:t>vivid</a:t>
            </a:r>
            <a:r>
              <a:rPr lang="en-GB" sz="2400" noProof="0">
                <a:solidFill>
                  <a:srgbClr val="EDEFF4"/>
                </a:solidFill>
                <a:latin typeface="Arial Nova Cond"/>
                <a:ea typeface="Calibri"/>
                <a:cs typeface="Calibri"/>
              </a:rPr>
              <a:t> people can see it. </a:t>
            </a:r>
          </a:p>
          <a:p>
            <a:pPr marL="0" indent="0">
              <a:lnSpc>
                <a:spcPct val="115000"/>
              </a:lnSpc>
              <a:buNone/>
            </a:pPr>
            <a:r>
              <a:rPr lang="en-GB" sz="2400" noProof="0">
                <a:solidFill>
                  <a:srgbClr val="EDEFF4"/>
                </a:solidFill>
                <a:latin typeface="Arial Nova Cond"/>
                <a:ea typeface="Calibri"/>
                <a:cs typeface="Calibri"/>
              </a:rPr>
              <a:t>Then </a:t>
            </a:r>
            <a:r>
              <a:rPr lang="en-GB" sz="2400" b="1" noProof="0">
                <a:solidFill>
                  <a:srgbClr val="EDEFF4"/>
                </a:solidFill>
                <a:latin typeface="Arial Nova Cond"/>
                <a:ea typeface="Calibri"/>
                <a:cs typeface="Calibri"/>
              </a:rPr>
              <a:t>say it again, and again</a:t>
            </a:r>
            <a:r>
              <a:rPr lang="en-GB" sz="2400" noProof="0">
                <a:solidFill>
                  <a:srgbClr val="EDEFF4"/>
                </a:solidFill>
                <a:latin typeface="Arial Nova Cond"/>
                <a:ea typeface="Calibri"/>
                <a:cs typeface="Calibri"/>
              </a:rPr>
              <a:t>…</a:t>
            </a:r>
            <a:endParaRPr lang="en-GB" sz="2400" noProof="0">
              <a:latin typeface="Arial Nova Cond"/>
              <a:ea typeface="Calibri"/>
              <a:cs typeface="Calibri"/>
            </a:endParaRP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0EA8B632-8595-8402-4DA0-D97F533D383E}"/>
              </a:ext>
            </a:extLst>
          </p:cNvPr>
          <p:cNvGrpSpPr/>
          <p:nvPr/>
        </p:nvGrpSpPr>
        <p:grpSpPr>
          <a:xfrm>
            <a:off x="8208699" y="901065"/>
            <a:ext cx="2909570" cy="4274820"/>
            <a:chOff x="8208699" y="901065"/>
            <a:chExt cx="2909570" cy="4274820"/>
          </a:xfrm>
        </p:grpSpPr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6E17CECD-25B5-42D4-7D55-BA264668C08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208699" y="1600200"/>
              <a:ext cx="2383790" cy="3575685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solidFill>
                <a:schemeClr val="accent4"/>
              </a:solidFill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4" name="Shape 2"/>
            <p:cNvSpPr/>
            <p:nvPr/>
          </p:nvSpPr>
          <p:spPr>
            <a:xfrm>
              <a:off x="10066709" y="901065"/>
              <a:ext cx="1051560" cy="1051560"/>
            </a:xfrm>
            <a:prstGeom prst="ellipse">
              <a:avLst/>
            </a:prstGeom>
            <a:solidFill>
              <a:srgbClr val="0A0E1A"/>
            </a:solidFill>
            <a:ln w="19050">
              <a:solidFill>
                <a:srgbClr val="C79A38"/>
              </a:solidFill>
              <a:prstDash val="solid"/>
            </a:ln>
          </p:spPr>
          <p:txBody>
            <a:bodyPr/>
            <a:lstStyle/>
            <a:p>
              <a:endParaRPr lang="en-GB" noProof="0"/>
            </a:p>
          </p:txBody>
        </p:sp>
        <p:pic>
          <p:nvPicPr>
            <p:cNvPr id="5" name="Image 0" descr="/home/claude/assets/ic_target.png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0313597" y="1147953"/>
              <a:ext cx="548640" cy="548640"/>
            </a:xfrm>
            <a:prstGeom prst="rect">
              <a:avLst/>
            </a:prstGeom>
          </p:spPr>
        </p:pic>
      </p:grp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blipFill dpi="0" rotWithShape="1">
          <a:blip r:embed="rId3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3"/>
          <p:cNvSpPr/>
          <p:nvPr/>
        </p:nvSpPr>
        <p:spPr>
          <a:xfrm>
            <a:off x="1002031" y="2640875"/>
            <a:ext cx="78638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GB" sz="4600" b="1" noProof="0">
                <a:solidFill>
                  <a:schemeClr val="accent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Eye on the ball</a:t>
            </a:r>
            <a:endParaRPr lang="en-GB" sz="4600" noProof="0">
              <a:solidFill>
                <a:schemeClr val="accent4"/>
              </a:solidFill>
            </a:endParaRPr>
          </a:p>
        </p:txBody>
      </p:sp>
      <p:sp>
        <p:nvSpPr>
          <p:cNvPr id="7" name="Text 4"/>
          <p:cNvSpPr/>
          <p:nvPr/>
        </p:nvSpPr>
        <p:spPr>
          <a:xfrm>
            <a:off x="1002032" y="3555275"/>
            <a:ext cx="411099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GB" sz="2400" noProof="0">
                <a:solidFill>
                  <a:srgbClr val="EDEFF4"/>
                </a:solidFill>
                <a:latin typeface="Arial Nova Cond"/>
                <a:ea typeface="Calibri"/>
                <a:cs typeface="Calibri"/>
              </a:rPr>
              <a:t>At any moment, everyone knows what the </a:t>
            </a:r>
            <a:r>
              <a:rPr lang="en-GB" sz="2400" b="1" noProof="0">
                <a:solidFill>
                  <a:srgbClr val="EDEFF4"/>
                </a:solidFill>
                <a:latin typeface="Arial Nova Cond"/>
                <a:ea typeface="Calibri"/>
                <a:cs typeface="Calibri"/>
              </a:rPr>
              <a:t>big priorities </a:t>
            </a:r>
            <a:r>
              <a:rPr lang="en-GB" sz="2400" noProof="0">
                <a:solidFill>
                  <a:srgbClr val="EDEFF4"/>
                </a:solidFill>
                <a:latin typeface="Arial Nova Cond"/>
                <a:ea typeface="Calibri"/>
                <a:cs typeface="Calibri"/>
              </a:rPr>
              <a:t>are</a:t>
            </a:r>
            <a:endParaRPr lang="en-GB" sz="2400" noProof="0">
              <a:latin typeface="Arial Nova Cond"/>
              <a:ea typeface="Calibri"/>
              <a:cs typeface="Calibri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1BDE200B-2F70-11E1-4785-1C9BAD3B3BB2}"/>
              </a:ext>
            </a:extLst>
          </p:cNvPr>
          <p:cNvGrpSpPr/>
          <p:nvPr/>
        </p:nvGrpSpPr>
        <p:grpSpPr>
          <a:xfrm>
            <a:off x="6807708" y="1485900"/>
            <a:ext cx="4689784" cy="3360420"/>
            <a:chOff x="6807708" y="1485900"/>
            <a:chExt cx="4689784" cy="3360420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41F3163C-E516-93BF-F618-0A33E29BB52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807708" y="2011680"/>
              <a:ext cx="4251960" cy="2834640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solidFill>
                <a:schemeClr val="accent4"/>
              </a:solidFill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4" name="Shape 2"/>
            <p:cNvSpPr/>
            <p:nvPr/>
          </p:nvSpPr>
          <p:spPr>
            <a:xfrm>
              <a:off x="10445932" y="1485900"/>
              <a:ext cx="1051560" cy="1051560"/>
            </a:xfrm>
            <a:prstGeom prst="ellipse">
              <a:avLst/>
            </a:prstGeom>
            <a:solidFill>
              <a:srgbClr val="0A0E1A"/>
            </a:solidFill>
            <a:ln w="19050">
              <a:solidFill>
                <a:srgbClr val="C79A38"/>
              </a:solidFill>
              <a:prstDash val="solid"/>
            </a:ln>
          </p:spPr>
          <p:txBody>
            <a:bodyPr/>
            <a:lstStyle/>
            <a:p>
              <a:endParaRPr lang="en-GB" noProof="0"/>
            </a:p>
          </p:txBody>
        </p:sp>
        <p:pic>
          <p:nvPicPr>
            <p:cNvPr id="5" name="Image 0" descr="/home/claude/assets/ic_eye.png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0692820" y="1732788"/>
              <a:ext cx="548640" cy="548640"/>
            </a:xfrm>
            <a:prstGeom prst="rect">
              <a:avLst/>
            </a:prstGeom>
          </p:spPr>
        </p:pic>
      </p:grp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blipFill dpi="0" rotWithShape="1">
          <a:blip r:embed="rId3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3"/>
          <p:cNvSpPr/>
          <p:nvPr/>
        </p:nvSpPr>
        <p:spPr>
          <a:xfrm>
            <a:off x="842500" y="2423160"/>
            <a:ext cx="78638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GB" sz="4600" b="1" noProof="0">
                <a:solidFill>
                  <a:schemeClr val="accent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Talk straight</a:t>
            </a:r>
            <a:endParaRPr lang="en-GB" sz="4600" noProof="0">
              <a:solidFill>
                <a:schemeClr val="accent4"/>
              </a:solidFill>
            </a:endParaRPr>
          </a:p>
        </p:txBody>
      </p:sp>
      <p:sp>
        <p:nvSpPr>
          <p:cNvPr id="7" name="Text 4"/>
          <p:cNvSpPr/>
          <p:nvPr/>
        </p:nvSpPr>
        <p:spPr>
          <a:xfrm>
            <a:off x="842500" y="3429000"/>
            <a:ext cx="4031425" cy="14093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GB" sz="2400" noProof="0">
                <a:solidFill>
                  <a:srgbClr val="EDEFF4"/>
                </a:solidFill>
                <a:latin typeface="Arial Nova Cond"/>
                <a:ea typeface="Calibri"/>
                <a:cs typeface="Calibri"/>
              </a:rPr>
              <a:t>Be simple, clear, and honest. Sometimes leadership is saying </a:t>
            </a:r>
            <a:r>
              <a:rPr lang="en-GB" sz="2400" b="1" noProof="0">
                <a:solidFill>
                  <a:srgbClr val="EDEFF4"/>
                </a:solidFill>
                <a:latin typeface="Arial Nova Cond"/>
                <a:ea typeface="Calibri"/>
                <a:cs typeface="Calibri"/>
              </a:rPr>
              <a:t>"I got this one wrong."</a:t>
            </a:r>
            <a:endParaRPr lang="en-GB" sz="2400" b="1" noProof="0">
              <a:latin typeface="Arial Nova Cond"/>
              <a:ea typeface="Calibri"/>
              <a:cs typeface="Calibri"/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6CABEA75-90E8-8874-B189-AD3E83340165}"/>
              </a:ext>
            </a:extLst>
          </p:cNvPr>
          <p:cNvGrpSpPr/>
          <p:nvPr/>
        </p:nvGrpSpPr>
        <p:grpSpPr>
          <a:xfrm>
            <a:off x="6193972" y="1322959"/>
            <a:ext cx="4899496" cy="3503422"/>
            <a:chOff x="6193972" y="1322959"/>
            <a:chExt cx="4899496" cy="3503422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1279799C-369D-4DC6-2095-F24BFE01A7C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193972" y="1848739"/>
              <a:ext cx="4466463" cy="2977642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solidFill>
                <a:schemeClr val="accent4"/>
              </a:solidFill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4" name="Shape 2"/>
            <p:cNvSpPr/>
            <p:nvPr/>
          </p:nvSpPr>
          <p:spPr>
            <a:xfrm>
              <a:off x="10041908" y="1322959"/>
              <a:ext cx="1051560" cy="1051560"/>
            </a:xfrm>
            <a:prstGeom prst="ellipse">
              <a:avLst/>
            </a:prstGeom>
            <a:solidFill>
              <a:srgbClr val="0A0E1A"/>
            </a:solidFill>
            <a:ln w="19050">
              <a:solidFill>
                <a:srgbClr val="C79A38"/>
              </a:solidFill>
              <a:prstDash val="solid"/>
            </a:ln>
          </p:spPr>
          <p:txBody>
            <a:bodyPr/>
            <a:lstStyle/>
            <a:p>
              <a:endParaRPr lang="en-GB" noProof="0"/>
            </a:p>
          </p:txBody>
        </p:sp>
        <p:pic>
          <p:nvPicPr>
            <p:cNvPr id="5" name="Image 0" descr="/home/claude/assets/ic_message.png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0288796" y="1569847"/>
              <a:ext cx="548640" cy="548640"/>
            </a:xfrm>
            <a:prstGeom prst="rect">
              <a:avLst/>
            </a:prstGeom>
          </p:spPr>
        </p:pic>
      </p:grp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blipFill dpi="0" rotWithShape="1">
          <a:blip r:embed="rId3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3"/>
          <p:cNvSpPr/>
          <p:nvPr/>
        </p:nvSpPr>
        <p:spPr>
          <a:xfrm>
            <a:off x="822960" y="2559993"/>
            <a:ext cx="78638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GB" sz="4400" b="1" noProof="0">
                <a:solidFill>
                  <a:schemeClr val="accent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Stay humble</a:t>
            </a:r>
            <a:endParaRPr lang="en-GB" sz="4400" noProof="0">
              <a:solidFill>
                <a:schemeClr val="accent4"/>
              </a:solidFill>
            </a:endParaRPr>
          </a:p>
        </p:txBody>
      </p:sp>
      <p:sp>
        <p:nvSpPr>
          <p:cNvPr id="7" name="Text 4"/>
          <p:cNvSpPr/>
          <p:nvPr/>
        </p:nvSpPr>
        <p:spPr>
          <a:xfrm>
            <a:off x="822960" y="3474393"/>
            <a:ext cx="4532811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GB" sz="2200" noProof="0">
                <a:solidFill>
                  <a:srgbClr val="EDEFF4"/>
                </a:solidFill>
                <a:latin typeface="Arial Nova Cond" panose="020B0506020202020204" pitchFamily="34" charset="0"/>
                <a:ea typeface="Calibri" pitchFamily="34" charset="-122"/>
                <a:cs typeface="Calibri" pitchFamily="34" charset="-120"/>
              </a:rPr>
              <a:t>When it’s not going your way, start thinking like a curious child: why is this</a:t>
            </a:r>
            <a:r>
              <a:rPr lang="en-GB" sz="2200">
                <a:solidFill>
                  <a:srgbClr val="EDEFF4"/>
                </a:solidFill>
                <a:latin typeface="Arial Nova Cond" panose="020B0506020202020204" pitchFamily="34" charset="0"/>
                <a:ea typeface="Calibri" pitchFamily="34" charset="-122"/>
                <a:cs typeface="Calibri" pitchFamily="34" charset="-120"/>
              </a:rPr>
              <a:t> happening</a:t>
            </a:r>
            <a:r>
              <a:rPr lang="en-GB" sz="2200" noProof="0">
                <a:solidFill>
                  <a:srgbClr val="EDEFF4"/>
                </a:solidFill>
                <a:latin typeface="Arial Nova Cond" panose="020B0506020202020204" pitchFamily="34" charset="0"/>
                <a:ea typeface="Calibri" pitchFamily="34" charset="-122"/>
                <a:cs typeface="Calibri" pitchFamily="34" charset="-120"/>
              </a:rPr>
              <a:t>? </a:t>
            </a:r>
            <a:r>
              <a:rPr lang="en-GB" sz="2200" b="1" noProof="0">
                <a:solidFill>
                  <a:srgbClr val="EDEFF4"/>
                </a:solidFill>
                <a:latin typeface="Arial Nova Cond" panose="020B0506020202020204" pitchFamily="34" charset="0"/>
                <a:ea typeface="Calibri" pitchFamily="34" charset="-122"/>
                <a:cs typeface="Calibri" pitchFamily="34" charset="-120"/>
              </a:rPr>
              <a:t>What is a different way?</a:t>
            </a:r>
            <a:endParaRPr lang="en-GB" sz="2200" b="1" noProof="0">
              <a:latin typeface="Arial Nova Cond" panose="020B0506020202020204" pitchFamily="34" charset="0"/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636718A6-6659-6438-4A7B-52CBBDD7AA86}"/>
              </a:ext>
            </a:extLst>
          </p:cNvPr>
          <p:cNvGrpSpPr/>
          <p:nvPr/>
        </p:nvGrpSpPr>
        <p:grpSpPr>
          <a:xfrm>
            <a:off x="6934200" y="1554152"/>
            <a:ext cx="4685048" cy="3355341"/>
            <a:chOff x="6934200" y="1554152"/>
            <a:chExt cx="4685048" cy="3355341"/>
          </a:xfrm>
        </p:grpSpPr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AC08112A-65A0-CFAA-5884-7AA51E0091C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934200" y="2039293"/>
              <a:ext cx="4305300" cy="2870200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solidFill>
                <a:schemeClr val="accent4"/>
              </a:solidFill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12" name="Shape 2">
              <a:extLst>
                <a:ext uri="{FF2B5EF4-FFF2-40B4-BE49-F238E27FC236}">
                  <a16:creationId xmlns:a16="http://schemas.microsoft.com/office/drawing/2014/main" id="{B6CE56CB-52D4-9639-F823-0B45CD977D38}"/>
                </a:ext>
              </a:extLst>
            </p:cNvPr>
            <p:cNvSpPr/>
            <p:nvPr/>
          </p:nvSpPr>
          <p:spPr>
            <a:xfrm>
              <a:off x="10567688" y="1554152"/>
              <a:ext cx="1051560" cy="1051560"/>
            </a:xfrm>
            <a:prstGeom prst="ellipse">
              <a:avLst/>
            </a:prstGeom>
            <a:solidFill>
              <a:srgbClr val="0A0E1A"/>
            </a:solidFill>
            <a:ln w="19050">
              <a:solidFill>
                <a:srgbClr val="C79A38"/>
              </a:solidFill>
              <a:prstDash val="solid"/>
            </a:ln>
          </p:spPr>
          <p:txBody>
            <a:bodyPr/>
            <a:lstStyle/>
            <a:p>
              <a:endParaRPr lang="en-GB" noProof="0"/>
            </a:p>
          </p:txBody>
        </p:sp>
        <p:pic>
          <p:nvPicPr>
            <p:cNvPr id="14" name="Image 0" descr="/home/claude/assets/ic_curious.png">
              <a:extLst>
                <a:ext uri="{FF2B5EF4-FFF2-40B4-BE49-F238E27FC236}">
                  <a16:creationId xmlns:a16="http://schemas.microsoft.com/office/drawing/2014/main" id="{271F65D6-6E6F-EFCC-37A7-E946D641183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0814576" y="1801040"/>
              <a:ext cx="548640" cy="548640"/>
            </a:xfrm>
            <a:prstGeom prst="rect">
              <a:avLst/>
            </a:prstGeom>
          </p:spPr>
        </p:pic>
      </p:grp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blipFill dpi="0" rotWithShape="1">
          <a:blip r:embed="rId3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3"/>
          <p:cNvSpPr/>
          <p:nvPr/>
        </p:nvSpPr>
        <p:spPr>
          <a:xfrm>
            <a:off x="822960" y="2514600"/>
            <a:ext cx="78638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GB" sz="4600" b="1" noProof="0">
                <a:solidFill>
                  <a:schemeClr val="accent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Seek outside</a:t>
            </a:r>
            <a:endParaRPr lang="en-GB" sz="4600" noProof="0">
              <a:solidFill>
                <a:schemeClr val="accent4"/>
              </a:solidFill>
            </a:endParaRPr>
          </a:p>
        </p:txBody>
      </p:sp>
      <p:sp>
        <p:nvSpPr>
          <p:cNvPr id="7" name="Text 4"/>
          <p:cNvSpPr/>
          <p:nvPr/>
        </p:nvSpPr>
        <p:spPr>
          <a:xfrm>
            <a:off x="822960" y="3520440"/>
            <a:ext cx="4173583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GB" sz="2400" noProof="0">
                <a:solidFill>
                  <a:srgbClr val="EDEFF4"/>
                </a:solidFill>
                <a:latin typeface="Arial Nova Cond" panose="020B0506020202020204" pitchFamily="34" charset="0"/>
                <a:ea typeface="Calibri" pitchFamily="34" charset="-122"/>
                <a:cs typeface="Calibri" pitchFamily="34" charset="-120"/>
              </a:rPr>
              <a:t>Assume you’re not unique. Someone has solved this already: go and copy it </a:t>
            </a:r>
            <a:r>
              <a:rPr lang="en-GB" sz="2400" b="1">
                <a:solidFill>
                  <a:srgbClr val="EDEFF4"/>
                </a:solidFill>
                <a:latin typeface="Arial Nova Cond" panose="020B0506020202020204" pitchFamily="34" charset="0"/>
                <a:ea typeface="Calibri" pitchFamily="34" charset="-122"/>
                <a:cs typeface="Calibri" pitchFamily="34" charset="-120"/>
              </a:rPr>
              <a:t>even</a:t>
            </a:r>
            <a:r>
              <a:rPr lang="en-GB" sz="2400" b="1" noProof="0">
                <a:solidFill>
                  <a:srgbClr val="EDEFF4"/>
                </a:solidFill>
                <a:latin typeface="Arial Nova Cond" panose="020B0506020202020204" pitchFamily="34" charset="0"/>
                <a:ea typeface="Calibri" pitchFamily="34" charset="-122"/>
                <a:cs typeface="Calibri" pitchFamily="34" charset="-120"/>
              </a:rPr>
              <a:t> from another galaxy.</a:t>
            </a:r>
            <a:endParaRPr lang="en-GB" sz="2400" b="1" noProof="0">
              <a:latin typeface="Arial Nova Cond" panose="020B0506020202020204" pitchFamily="34" charset="0"/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05CC4663-7248-31B9-A49D-19E82EBC2FEF}"/>
              </a:ext>
            </a:extLst>
          </p:cNvPr>
          <p:cNvGrpSpPr/>
          <p:nvPr/>
        </p:nvGrpSpPr>
        <p:grpSpPr>
          <a:xfrm>
            <a:off x="6206709" y="1248591"/>
            <a:ext cx="4559264" cy="3791603"/>
            <a:chOff x="6206709" y="1248591"/>
            <a:chExt cx="4559264" cy="3791603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B934DDEA-12D1-D3D7-5757-FEB33A11DB9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206709" y="2000685"/>
              <a:ext cx="4559264" cy="3039509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solidFill>
                <a:schemeClr val="accent4"/>
              </a:solidFill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12" name="Shape 2">
              <a:extLst>
                <a:ext uri="{FF2B5EF4-FFF2-40B4-BE49-F238E27FC236}">
                  <a16:creationId xmlns:a16="http://schemas.microsoft.com/office/drawing/2014/main" id="{1191EC8B-F8B4-0B3F-634C-3F9DA63F74AE}"/>
                </a:ext>
              </a:extLst>
            </p:cNvPr>
            <p:cNvSpPr/>
            <p:nvPr/>
          </p:nvSpPr>
          <p:spPr>
            <a:xfrm>
              <a:off x="9575075" y="1248591"/>
              <a:ext cx="1051560" cy="1051560"/>
            </a:xfrm>
            <a:prstGeom prst="ellipse">
              <a:avLst/>
            </a:prstGeom>
            <a:solidFill>
              <a:srgbClr val="0A0E1A"/>
            </a:solidFill>
            <a:ln w="19050">
              <a:solidFill>
                <a:srgbClr val="C79A38"/>
              </a:solidFill>
              <a:prstDash val="solid"/>
            </a:ln>
          </p:spPr>
          <p:txBody>
            <a:bodyPr/>
            <a:lstStyle/>
            <a:p>
              <a:endParaRPr lang="en-GB" noProof="0"/>
            </a:p>
          </p:txBody>
        </p:sp>
        <p:pic>
          <p:nvPicPr>
            <p:cNvPr id="14" name="Image 0" descr="/home/claude/assets/ic_globe.png">
              <a:extLst>
                <a:ext uri="{FF2B5EF4-FFF2-40B4-BE49-F238E27FC236}">
                  <a16:creationId xmlns:a16="http://schemas.microsoft.com/office/drawing/2014/main" id="{EA2300E2-EA01-A9B6-E823-8DAF46C61E5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9821963" y="1495479"/>
              <a:ext cx="548640" cy="548640"/>
            </a:xfrm>
            <a:prstGeom prst="rect">
              <a:avLst/>
            </a:prstGeom>
          </p:spPr>
        </p:pic>
      </p:grp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blipFill dpi="0" rotWithShape="1">
          <a:blip r:embed="rId3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3"/>
          <p:cNvSpPr/>
          <p:nvPr/>
        </p:nvSpPr>
        <p:spPr>
          <a:xfrm>
            <a:off x="920931" y="2514600"/>
            <a:ext cx="78638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GB" sz="4600" b="1" noProof="0">
                <a:solidFill>
                  <a:schemeClr val="accent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Step back</a:t>
            </a:r>
            <a:endParaRPr lang="en-GB" sz="4600" noProof="0">
              <a:solidFill>
                <a:schemeClr val="accent4"/>
              </a:solidFill>
            </a:endParaRPr>
          </a:p>
        </p:txBody>
      </p:sp>
      <p:sp>
        <p:nvSpPr>
          <p:cNvPr id="7" name="Text 4"/>
          <p:cNvSpPr/>
          <p:nvPr/>
        </p:nvSpPr>
        <p:spPr>
          <a:xfrm>
            <a:off x="920932" y="3520440"/>
            <a:ext cx="4380412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GB" sz="2400" noProof="0">
                <a:solidFill>
                  <a:srgbClr val="EDEFF4"/>
                </a:solidFill>
                <a:latin typeface="Arial Nova Cond" panose="020B0506020202020204" pitchFamily="34" charset="0"/>
                <a:ea typeface="Calibri" pitchFamily="34" charset="-122"/>
                <a:cs typeface="Calibri" pitchFamily="34" charset="-120"/>
              </a:rPr>
              <a:t>Have a habit to reflect regularly on what works and what doesn’t</a:t>
            </a:r>
          </a:p>
          <a:p>
            <a:pPr marL="0" indent="0">
              <a:lnSpc>
                <a:spcPct val="115000"/>
              </a:lnSpc>
              <a:buNone/>
            </a:pPr>
            <a:r>
              <a:rPr lang="en-GB" sz="2400" b="1" noProof="0">
                <a:solidFill>
                  <a:srgbClr val="EDEFF4"/>
                </a:solidFill>
                <a:latin typeface="Arial Nova Cond" panose="020B0506020202020204" pitchFamily="34" charset="0"/>
                <a:ea typeface="Calibri" pitchFamily="34" charset="-122"/>
                <a:cs typeface="Calibri" pitchFamily="34" charset="-120"/>
              </a:rPr>
              <a:t>Then reinvent yourself</a:t>
            </a:r>
            <a:endParaRPr lang="en-GB" sz="2400" b="1" noProof="0">
              <a:latin typeface="Arial Nova Cond" panose="020B0506020202020204" pitchFamily="34" charset="0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5D7275E6-7DFC-0316-963C-379A4E644DD1}"/>
              </a:ext>
            </a:extLst>
          </p:cNvPr>
          <p:cNvGrpSpPr/>
          <p:nvPr/>
        </p:nvGrpSpPr>
        <p:grpSpPr>
          <a:xfrm>
            <a:off x="6096000" y="1384662"/>
            <a:ext cx="4947557" cy="3824151"/>
            <a:chOff x="6096000" y="1384662"/>
            <a:chExt cx="4947557" cy="3824151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E8771C4F-CCD5-6BAA-3BB3-D77FF728BE3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096000" y="1910442"/>
              <a:ext cx="4947557" cy="3298371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solidFill>
                <a:schemeClr val="accent4"/>
              </a:solidFill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4" name="Shape 2"/>
            <p:cNvSpPr/>
            <p:nvPr/>
          </p:nvSpPr>
          <p:spPr>
            <a:xfrm>
              <a:off x="9542418" y="1384662"/>
              <a:ext cx="1051560" cy="1051560"/>
            </a:xfrm>
            <a:prstGeom prst="ellipse">
              <a:avLst/>
            </a:prstGeom>
            <a:solidFill>
              <a:srgbClr val="0A0E1A"/>
            </a:solidFill>
            <a:ln w="19050">
              <a:solidFill>
                <a:srgbClr val="C79A38"/>
              </a:solidFill>
              <a:prstDash val="solid"/>
            </a:ln>
          </p:spPr>
          <p:txBody>
            <a:bodyPr/>
            <a:lstStyle/>
            <a:p>
              <a:endParaRPr lang="en-GB" noProof="0"/>
            </a:p>
          </p:txBody>
        </p:sp>
        <p:pic>
          <p:nvPicPr>
            <p:cNvPr id="5" name="Image 0" descr="/home/claude/assets/ic_refresh.png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9789306" y="1631550"/>
              <a:ext cx="548640" cy="548640"/>
            </a:xfrm>
            <a:prstGeom prst="rect">
              <a:avLst/>
            </a:prstGeom>
          </p:spPr>
        </p:pic>
      </p:grp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C289652-EE27-3A9A-2B60-C883C5B7E4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1">
            <a:extLst>
              <a:ext uri="{FF2B5EF4-FFF2-40B4-BE49-F238E27FC236}">
                <a16:creationId xmlns:a16="http://schemas.microsoft.com/office/drawing/2014/main" id="{7CA6F2BC-AF8A-D4FC-8B33-9DAA87BED8FD}"/>
              </a:ext>
            </a:extLst>
          </p:cNvPr>
          <p:cNvSpPr/>
          <p:nvPr/>
        </p:nvSpPr>
        <p:spPr>
          <a:xfrm>
            <a:off x="0" y="2475203"/>
            <a:ext cx="12191695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GB" sz="4800" b="1">
                <a:solidFill>
                  <a:schemeClr val="accent4"/>
                </a:solidFill>
                <a:latin typeface="Arial" pitchFamily="34" charset="0"/>
                <a:cs typeface="Arial" pitchFamily="34" charset="-120"/>
              </a:rPr>
              <a:t>These are my Jedi habits</a:t>
            </a:r>
          </a:p>
        </p:txBody>
      </p:sp>
      <p:sp>
        <p:nvSpPr>
          <p:cNvPr id="9" name="Text 2">
            <a:extLst>
              <a:ext uri="{FF2B5EF4-FFF2-40B4-BE49-F238E27FC236}">
                <a16:creationId xmlns:a16="http://schemas.microsoft.com/office/drawing/2014/main" id="{929F3595-9998-20EA-79E1-FB491878D4D2}"/>
              </a:ext>
            </a:extLst>
          </p:cNvPr>
          <p:cNvSpPr/>
          <p:nvPr/>
        </p:nvSpPr>
        <p:spPr>
          <a:xfrm>
            <a:off x="-86780" y="3204546"/>
            <a:ext cx="12191695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GB" sz="4800" b="1" noProof="0">
                <a:solidFill>
                  <a:schemeClr val="accent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practised every day</a:t>
            </a:r>
            <a:endParaRPr lang="en-GB" sz="4800" noProof="0">
              <a:solidFill>
                <a:schemeClr val="accent4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611F0FB-A63B-5185-E48B-D18A79709AFB}"/>
              </a:ext>
            </a:extLst>
          </p:cNvPr>
          <p:cNvSpPr txBox="1"/>
          <p:nvPr/>
        </p:nvSpPr>
        <p:spPr>
          <a:xfrm>
            <a:off x="3047847" y="1402578"/>
            <a:ext cx="6096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en-GB" sz="2400" b="1" noProof="0">
                <a:solidFill>
                  <a:schemeClr val="bg1">
                    <a:lumMod val="95000"/>
                  </a:schemeClr>
                </a:solidFill>
                <a:latin typeface="Arial Nova Cond" panose="020B0506020202020204" pitchFamily="34" charset="0"/>
                <a:ea typeface="Arial" pitchFamily="34" charset="-122"/>
                <a:cs typeface="Arial" pitchFamily="34" charset="-120"/>
              </a:rPr>
              <a:t>From story to habit…</a:t>
            </a:r>
            <a:endParaRPr lang="en-GB" sz="2400" noProof="0">
              <a:solidFill>
                <a:schemeClr val="bg1">
                  <a:lumMod val="95000"/>
                </a:schemeClr>
              </a:solidFill>
              <a:latin typeface="Arial Nova Cond" panose="020B0506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2D20EE9-F540-2677-30CF-9E0DF0E9B3B0}"/>
              </a:ext>
            </a:extLst>
          </p:cNvPr>
          <p:cNvSpPr txBox="1"/>
          <p:nvPr/>
        </p:nvSpPr>
        <p:spPr>
          <a:xfrm>
            <a:off x="3519140" y="4399255"/>
            <a:ext cx="5151741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en-GB" sz="2400" b="1" noProof="0">
                <a:solidFill>
                  <a:schemeClr val="bg1">
                    <a:lumMod val="95000"/>
                  </a:schemeClr>
                </a:solidFill>
                <a:latin typeface="Arial Nova Cond" panose="020B0506020202020204" pitchFamily="34" charset="0"/>
                <a:ea typeface="Arial" pitchFamily="34" charset="-122"/>
                <a:cs typeface="Arial" pitchFamily="34" charset="-120"/>
              </a:rPr>
              <a:t>A story you repeat becomes a habit. </a:t>
            </a:r>
            <a:r>
              <a:rPr lang="en-GB" sz="2400" b="1">
                <a:solidFill>
                  <a:schemeClr val="bg1">
                    <a:lumMod val="95000"/>
                  </a:schemeClr>
                </a:solidFill>
                <a:latin typeface="Arial Nova Cond" panose="020B0506020202020204" pitchFamily="34" charset="0"/>
                <a:ea typeface="Arial" pitchFamily="34" charset="-122"/>
                <a:cs typeface="Arial" pitchFamily="34" charset="-120"/>
              </a:rPr>
              <a:t>Habits </a:t>
            </a:r>
            <a:r>
              <a:rPr lang="en-GB" sz="2400" b="1" noProof="0">
                <a:solidFill>
                  <a:schemeClr val="bg1">
                    <a:lumMod val="95000"/>
                  </a:schemeClr>
                </a:solidFill>
                <a:latin typeface="Arial Nova Cond" panose="020B0506020202020204" pitchFamily="34" charset="0"/>
                <a:ea typeface="Arial" pitchFamily="34" charset="-122"/>
                <a:cs typeface="Arial" pitchFamily="34" charset="-120"/>
              </a:rPr>
              <a:t>shape how we lead</a:t>
            </a:r>
          </a:p>
          <a:p>
            <a:pPr marL="0" indent="0" algn="ctr">
              <a:buNone/>
            </a:pPr>
            <a:r>
              <a:rPr lang="en-GB" sz="2400" b="1">
                <a:solidFill>
                  <a:schemeClr val="bg1">
                    <a:lumMod val="95000"/>
                  </a:schemeClr>
                </a:solidFill>
                <a:latin typeface="Arial Nova Cond" panose="020B0506020202020204" pitchFamily="34" charset="0"/>
                <a:cs typeface="Arial" pitchFamily="34" charset="-120"/>
              </a:rPr>
              <a:t>Then the strategy comes true</a:t>
            </a:r>
            <a:r>
              <a:rPr lang="en-GB" b="1">
                <a:solidFill>
                  <a:schemeClr val="bg1">
                    <a:lumMod val="95000"/>
                  </a:schemeClr>
                </a:solidFill>
                <a:latin typeface="Arial Nova Cond" panose="020B0506020202020204" pitchFamily="34" charset="0"/>
                <a:cs typeface="Arial" pitchFamily="34" charset="-120"/>
              </a:rPr>
              <a:t>.</a:t>
            </a:r>
            <a:endParaRPr lang="en-GB" noProof="0">
              <a:solidFill>
                <a:schemeClr val="bg1">
                  <a:lumMod val="95000"/>
                </a:schemeClr>
              </a:solidFill>
              <a:latin typeface="Arial Nova Cond" panose="020B0506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8029355"/>
      </p:ext>
    </p:extLst>
  </p:cSld>
  <p:clrMapOvr>
    <a:masterClrMapping/>
  </p:clrMapOvr>
  <p:transition spd="slow">
    <p:push dir="u"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1477</Words>
  <Application>Microsoft Office PowerPoint</Application>
  <PresentationFormat>Widescreen</PresentationFormat>
  <Paragraphs>65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Arial Nova</vt:lpstr>
      <vt:lpstr>Arial Nova Cond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Michal Paprocki</cp:lastModifiedBy>
  <cp:revision>1</cp:revision>
  <dcterms:created xsi:type="dcterms:W3CDTF">2026-08-21T09:56:03Z</dcterms:created>
  <dcterms:modified xsi:type="dcterms:W3CDTF">2026-08-24T06:57:44Z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e99e5f92-716e-44d1-9a65-82cabe9dd1e7_Enabled">
    <vt:lpwstr>true</vt:lpwstr>
  </property>
  <property fmtid="{D5CDD505-2E9C-101B-9397-08002B2CF9AE}" pid="3" name="MSIP_Label_e99e5f92-716e-44d1-9a65-82cabe9dd1e7_SetDate">
    <vt:lpwstr>2026-08-21T10:00:03Z</vt:lpwstr>
  </property>
  <property fmtid="{D5CDD505-2E9C-101B-9397-08002B2CF9AE}" pid="4" name="MSIP_Label_e99e5f92-716e-44d1-9a65-82cabe9dd1e7_Method">
    <vt:lpwstr>Standard</vt:lpwstr>
  </property>
  <property fmtid="{D5CDD505-2E9C-101B-9397-08002B2CF9AE}" pid="5" name="MSIP_Label_e99e5f92-716e-44d1-9a65-82cabe9dd1e7_Name">
    <vt:lpwstr>General</vt:lpwstr>
  </property>
  <property fmtid="{D5CDD505-2E9C-101B-9397-08002B2CF9AE}" pid="6" name="MSIP_Label_e99e5f92-716e-44d1-9a65-82cabe9dd1e7_SiteId">
    <vt:lpwstr>282ba4e6-052f-4fa7-bbaa-95b7e4404b3e</vt:lpwstr>
  </property>
  <property fmtid="{D5CDD505-2E9C-101B-9397-08002B2CF9AE}" pid="7" name="MSIP_Label_e99e5f92-716e-44d1-9a65-82cabe9dd1e7_ActionId">
    <vt:lpwstr>8b80fa95-ed71-4a81-8765-bf0bfed9edce</vt:lpwstr>
  </property>
  <property fmtid="{D5CDD505-2E9C-101B-9397-08002B2CF9AE}" pid="8" name="MSIP_Label_e99e5f92-716e-44d1-9a65-82cabe9dd1e7_ContentBits">
    <vt:lpwstr>0</vt:lpwstr>
  </property>
  <property fmtid="{D5CDD505-2E9C-101B-9397-08002B2CF9AE}" pid="9" name="MSIP_Label_e99e5f92-716e-44d1-9a65-82cabe9dd1e7_Tag">
    <vt:lpwstr>10, 3, 0, 1</vt:lpwstr>
  </property>
</Properties>
</file>