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2" r:id="rId9"/>
    <p:sldId id="261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8288000" cy="10287000"/>
  <p:notesSz cx="6858000" cy="9144000"/>
  <p:embeddedFontLst>
    <p:embeddedFont>
      <p:font typeface="Inter Bold" panose="020B0604020202020204" charset="0"/>
      <p:regular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  <p:embeddedFont>
      <p:font typeface="Montserrat Bold" panose="020B0604020202020204" charset="0"/>
      <p:regular r:id="rId26"/>
      <p:bold r:id="rId27"/>
    </p:embeddedFont>
    <p:embeddedFont>
      <p:font typeface="Montserrat Bold Italics" panose="020B0604020202020204" charset="0"/>
      <p:regular r:id="rId28"/>
    </p:embeddedFont>
    <p:embeddedFont>
      <p:font typeface="Montserrat Medium" panose="020B0604020202020204" charset="0"/>
      <p:regular r:id="rId29"/>
      <p:italic r:id="rId30"/>
    </p:embeddedFont>
    <p:embeddedFont>
      <p:font typeface="Montserrat Medium Italics" panose="020B0604020202020204" charset="0"/>
      <p:regular r:id="rId31"/>
    </p:embeddedFont>
    <p:embeddedFont>
      <p:font typeface="Montserrat Semi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8FE2F0"/>
    <a:srgbClr val="4ED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BDE3-2B1C-4B3A-817B-AF7EF62FE8D2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35337-62C5-4712-8F93-E51780D53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5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2EF6-1A3E-49B6-A549-DB6ABDAFC191}" type="datetime1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AAA8-56E1-4254-9DD1-1FB7EB49C31D}" type="datetime1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1B3-56A1-4A15-BBA1-14D557B0BC74}" type="datetime1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F5EE-7B16-4001-A64E-B0AE23B49621}" type="datetime1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B321-E0EB-4CA3-8A77-637321298626}" type="datetime1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B622-4749-4035-93F3-8CA6D23B1B23}" type="datetime1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E51F-8110-44C1-B2B4-8AE8B885A3E1}" type="datetime1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EA943-D61B-4941-97A9-FFBE4BDF94B5}" type="datetime1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E1C2-0A74-4773-8F9E-FCC002ED98CD}" type="datetime1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2759-AAB6-4BC6-923D-7D27155CCF92}" type="datetime1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B580-3D4B-4F5E-9BDD-DAD3C7F0A889}" type="datetime1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51733-B110-4861-A919-A8D883283554}" type="datetime1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7.svg"/><Relationship Id="rId7" Type="http://schemas.openxmlformats.org/officeDocument/2006/relationships/image" Target="../media/image61.svg"/><Relationship Id="rId12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3.svg"/><Relationship Id="rId5" Type="http://schemas.openxmlformats.org/officeDocument/2006/relationships/image" Target="../media/image69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svg"/><Relationship Id="rId14" Type="http://schemas.openxmlformats.org/officeDocument/2006/relationships/hyperlink" Target="http://www.smalsresearch.be/ai-maturity-mode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svg"/><Relationship Id="rId9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5025" y="3638052"/>
            <a:ext cx="3086100" cy="2591198"/>
            <a:chOff x="0" y="0"/>
            <a:chExt cx="812800" cy="682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82455"/>
            </a:xfrm>
            <a:custGeom>
              <a:avLst/>
              <a:gdLst/>
              <a:ahLst/>
              <a:cxnLst/>
              <a:rect l="l" t="t" r="r" b="b"/>
              <a:pathLst>
                <a:path w="812800" h="682455">
                  <a:moveTo>
                    <a:pt x="609600" y="0"/>
                  </a:moveTo>
                  <a:cubicBezTo>
                    <a:pt x="721824" y="0"/>
                    <a:pt x="812800" y="152773"/>
                    <a:pt x="812800" y="341228"/>
                  </a:cubicBezTo>
                  <a:cubicBezTo>
                    <a:pt x="812800" y="529682"/>
                    <a:pt x="721824" y="682455"/>
                    <a:pt x="609600" y="682455"/>
                  </a:cubicBezTo>
                  <a:lnTo>
                    <a:pt x="203200" y="682455"/>
                  </a:lnTo>
                  <a:cubicBezTo>
                    <a:pt x="90976" y="682455"/>
                    <a:pt x="0" y="529682"/>
                    <a:pt x="0" y="341228"/>
                  </a:cubicBezTo>
                  <a:cubicBezTo>
                    <a:pt x="0" y="15277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730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97400" y="3638052"/>
            <a:ext cx="3086100" cy="2579548"/>
            <a:chOff x="0" y="0"/>
            <a:chExt cx="812800" cy="6793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9387"/>
            </a:xfrm>
            <a:custGeom>
              <a:avLst/>
              <a:gdLst/>
              <a:ahLst/>
              <a:cxnLst/>
              <a:rect l="l" t="t" r="r" b="b"/>
              <a:pathLst>
                <a:path w="812800" h="679387">
                  <a:moveTo>
                    <a:pt x="609600" y="0"/>
                  </a:moveTo>
                  <a:cubicBezTo>
                    <a:pt x="721824" y="0"/>
                    <a:pt x="812800" y="152086"/>
                    <a:pt x="812800" y="339694"/>
                  </a:cubicBezTo>
                  <a:cubicBezTo>
                    <a:pt x="812800" y="527301"/>
                    <a:pt x="721824" y="679387"/>
                    <a:pt x="609600" y="679387"/>
                  </a:cubicBezTo>
                  <a:lnTo>
                    <a:pt x="203200" y="679387"/>
                  </a:lnTo>
                  <a:cubicBezTo>
                    <a:pt x="90976" y="679387"/>
                    <a:pt x="0" y="527301"/>
                    <a:pt x="0" y="339694"/>
                  </a:cubicBezTo>
                  <a:cubicBezTo>
                    <a:pt x="0" y="15208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727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7223" y="909914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4"/>
                </a:lnTo>
                <a:lnTo>
                  <a:pt x="0" y="84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28661" y="9446026"/>
            <a:ext cx="141982" cy="144879"/>
          </a:xfrm>
          <a:custGeom>
            <a:avLst/>
            <a:gdLst/>
            <a:ahLst/>
            <a:cxnLst/>
            <a:rect l="l" t="t" r="r" b="b"/>
            <a:pathLst>
              <a:path w="141982" h="144879">
                <a:moveTo>
                  <a:pt x="0" y="0"/>
                </a:moveTo>
                <a:lnTo>
                  <a:pt x="141982" y="0"/>
                </a:lnTo>
                <a:lnTo>
                  <a:pt x="141982" y="144880"/>
                </a:lnTo>
                <a:lnTo>
                  <a:pt x="0" y="14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0" y="4765244"/>
            <a:ext cx="18288000" cy="70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4166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From collaborative advantage to thriving ecosystems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3504702"/>
            <a:ext cx="18288000" cy="116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</a:pPr>
            <a:r>
              <a:rPr lang="en-US" sz="6803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Challenges in Governmental ICT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5710378"/>
            <a:ext cx="18288000" cy="56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301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CIOnet</a:t>
            </a:r>
            <a:r>
              <a:rPr lang="en-US" sz="3301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Belgium Annual Event – 20 January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7946" y="9070573"/>
            <a:ext cx="294044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frank.robben@mail.fgov.be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7395" y="9374257"/>
            <a:ext cx="14702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@FrRobben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26618" y="9635524"/>
            <a:ext cx="1203276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ksz.fgov.be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06445" y="9635524"/>
            <a:ext cx="1777298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frank.robben.be</a:t>
            </a:r>
          </a:p>
        </p:txBody>
      </p:sp>
      <p:sp>
        <p:nvSpPr>
          <p:cNvPr id="17" name="AutoShape 17"/>
          <p:cNvSpPr/>
          <p:nvPr/>
        </p:nvSpPr>
        <p:spPr>
          <a:xfrm>
            <a:off x="3502793" y="970219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5029919" y="9635524"/>
            <a:ext cx="1792404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ehealth.fgov.be</a:t>
            </a:r>
          </a:p>
        </p:txBody>
      </p:sp>
      <p:sp>
        <p:nvSpPr>
          <p:cNvPr id="19" name="AutoShape 19"/>
          <p:cNvSpPr/>
          <p:nvPr/>
        </p:nvSpPr>
        <p:spPr>
          <a:xfrm>
            <a:off x="4867994" y="970219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" name="AutoShape 20"/>
          <p:cNvSpPr/>
          <p:nvPr/>
        </p:nvSpPr>
        <p:spPr>
          <a:xfrm>
            <a:off x="6746124" y="968168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6927099" y="9635524"/>
            <a:ext cx="1792404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smals.be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5012" y="2610384"/>
            <a:ext cx="16017909" cy="3343738"/>
          </a:xfrm>
          <a:custGeom>
            <a:avLst/>
            <a:gdLst/>
            <a:ahLst/>
            <a:cxnLst/>
            <a:rect l="l" t="t" r="r" b="b"/>
            <a:pathLst>
              <a:path w="16017909" h="3343738">
                <a:moveTo>
                  <a:pt x="0" y="0"/>
                </a:moveTo>
                <a:lnTo>
                  <a:pt x="16017908" y="0"/>
                </a:lnTo>
                <a:lnTo>
                  <a:pt x="16017908" y="3343738"/>
                </a:lnTo>
                <a:lnTo>
                  <a:pt x="0" y="3343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103625" y="8185480"/>
            <a:ext cx="3184283" cy="2245120"/>
          </a:xfrm>
          <a:custGeom>
            <a:avLst/>
            <a:gdLst/>
            <a:ahLst/>
            <a:cxnLst/>
            <a:rect l="l" t="t" r="r" b="b"/>
            <a:pathLst>
              <a:path w="3184283" h="2245120">
                <a:moveTo>
                  <a:pt x="0" y="0"/>
                </a:moveTo>
                <a:lnTo>
                  <a:pt x="3184283" y="0"/>
                </a:lnTo>
                <a:lnTo>
                  <a:pt x="3184283" y="2245121"/>
                </a:lnTo>
                <a:lnTo>
                  <a:pt x="0" y="224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-33686" r="-320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081604" y="8156366"/>
            <a:ext cx="2885851" cy="2410188"/>
          </a:xfrm>
          <a:custGeom>
            <a:avLst/>
            <a:gdLst/>
            <a:ahLst/>
            <a:cxnLst/>
            <a:rect l="l" t="t" r="r" b="b"/>
            <a:pathLst>
              <a:path w="2885851" h="2410188">
                <a:moveTo>
                  <a:pt x="0" y="0"/>
                </a:moveTo>
                <a:lnTo>
                  <a:pt x="2885851" y="0"/>
                </a:lnTo>
                <a:lnTo>
                  <a:pt x="2885851" y="2410187"/>
                </a:lnTo>
                <a:lnTo>
                  <a:pt x="0" y="2410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-51419" r="-44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468961" y="8083534"/>
            <a:ext cx="3321965" cy="2347067"/>
          </a:xfrm>
          <a:custGeom>
            <a:avLst/>
            <a:gdLst/>
            <a:ahLst/>
            <a:cxnLst/>
            <a:rect l="l" t="t" r="r" b="b"/>
            <a:pathLst>
              <a:path w="3321965" h="2347067">
                <a:moveTo>
                  <a:pt x="0" y="0"/>
                </a:moveTo>
                <a:lnTo>
                  <a:pt x="3321965" y="0"/>
                </a:lnTo>
                <a:lnTo>
                  <a:pt x="3321965" y="2347067"/>
                </a:lnTo>
                <a:lnTo>
                  <a:pt x="0" y="2347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-32658" r="-33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3625" y="6548499"/>
            <a:ext cx="3184283" cy="3219374"/>
            <a:chOff x="0" y="0"/>
            <a:chExt cx="838659" cy="8479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659" cy="847901"/>
            </a:xfrm>
            <a:custGeom>
              <a:avLst/>
              <a:gdLst/>
              <a:ahLst/>
              <a:cxnLst/>
              <a:rect l="l" t="t" r="r" b="b"/>
              <a:pathLst>
                <a:path w="838659" h="847901">
                  <a:moveTo>
                    <a:pt x="65645" y="0"/>
                  </a:moveTo>
                  <a:lnTo>
                    <a:pt x="773014" y="0"/>
                  </a:lnTo>
                  <a:cubicBezTo>
                    <a:pt x="809269" y="0"/>
                    <a:pt x="838659" y="29390"/>
                    <a:pt x="838659" y="65645"/>
                  </a:cubicBezTo>
                  <a:lnTo>
                    <a:pt x="838659" y="782256"/>
                  </a:lnTo>
                  <a:cubicBezTo>
                    <a:pt x="838659" y="818511"/>
                    <a:pt x="809269" y="847901"/>
                    <a:pt x="773014" y="847901"/>
                  </a:cubicBezTo>
                  <a:lnTo>
                    <a:pt x="65645" y="847901"/>
                  </a:lnTo>
                  <a:cubicBezTo>
                    <a:pt x="29390" y="847901"/>
                    <a:pt x="0" y="818511"/>
                    <a:pt x="0" y="782256"/>
                  </a:cubicBezTo>
                  <a:lnTo>
                    <a:pt x="0" y="65645"/>
                  </a:lnTo>
                  <a:cubicBezTo>
                    <a:pt x="0" y="29390"/>
                    <a:pt x="29390" y="0"/>
                    <a:pt x="6564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38659" cy="876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81604" y="6764297"/>
            <a:ext cx="2885851" cy="2972702"/>
            <a:chOff x="0" y="0"/>
            <a:chExt cx="760060" cy="7829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0060" cy="782934"/>
            </a:xfrm>
            <a:custGeom>
              <a:avLst/>
              <a:gdLst/>
              <a:ahLst/>
              <a:cxnLst/>
              <a:rect l="l" t="t" r="r" b="b"/>
              <a:pathLst>
                <a:path w="760060" h="782934">
                  <a:moveTo>
                    <a:pt x="72433" y="0"/>
                  </a:moveTo>
                  <a:lnTo>
                    <a:pt x="687626" y="0"/>
                  </a:lnTo>
                  <a:cubicBezTo>
                    <a:pt x="706837" y="0"/>
                    <a:pt x="725260" y="7631"/>
                    <a:pt x="738844" y="21215"/>
                  </a:cubicBezTo>
                  <a:cubicBezTo>
                    <a:pt x="752428" y="34799"/>
                    <a:pt x="760060" y="53223"/>
                    <a:pt x="760060" y="72433"/>
                  </a:cubicBezTo>
                  <a:lnTo>
                    <a:pt x="760060" y="710500"/>
                  </a:lnTo>
                  <a:cubicBezTo>
                    <a:pt x="760060" y="729711"/>
                    <a:pt x="752428" y="748135"/>
                    <a:pt x="738844" y="761719"/>
                  </a:cubicBezTo>
                  <a:cubicBezTo>
                    <a:pt x="725260" y="775302"/>
                    <a:pt x="706837" y="782934"/>
                    <a:pt x="687626" y="782934"/>
                  </a:cubicBezTo>
                  <a:lnTo>
                    <a:pt x="72433" y="782934"/>
                  </a:lnTo>
                  <a:cubicBezTo>
                    <a:pt x="53223" y="782934"/>
                    <a:pt x="34799" y="775302"/>
                    <a:pt x="21215" y="761719"/>
                  </a:cubicBezTo>
                  <a:cubicBezTo>
                    <a:pt x="7631" y="748135"/>
                    <a:pt x="0" y="729711"/>
                    <a:pt x="0" y="710500"/>
                  </a:cubicBezTo>
                  <a:lnTo>
                    <a:pt x="0" y="72433"/>
                  </a:lnTo>
                  <a:cubicBezTo>
                    <a:pt x="0" y="53223"/>
                    <a:pt x="7631" y="34799"/>
                    <a:pt x="21215" y="21215"/>
                  </a:cubicBezTo>
                  <a:cubicBezTo>
                    <a:pt x="34799" y="7631"/>
                    <a:pt x="53223" y="0"/>
                    <a:pt x="7243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760060" cy="811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4969" y="6820404"/>
            <a:ext cx="2885851" cy="2917375"/>
            <a:chOff x="0" y="0"/>
            <a:chExt cx="760060" cy="7683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0060" cy="768362"/>
            </a:xfrm>
            <a:custGeom>
              <a:avLst/>
              <a:gdLst/>
              <a:ahLst/>
              <a:cxnLst/>
              <a:rect l="l" t="t" r="r" b="b"/>
              <a:pathLst>
                <a:path w="760060" h="768362">
                  <a:moveTo>
                    <a:pt x="72433" y="0"/>
                  </a:moveTo>
                  <a:lnTo>
                    <a:pt x="687626" y="0"/>
                  </a:lnTo>
                  <a:cubicBezTo>
                    <a:pt x="706837" y="0"/>
                    <a:pt x="725260" y="7631"/>
                    <a:pt x="738844" y="21215"/>
                  </a:cubicBezTo>
                  <a:cubicBezTo>
                    <a:pt x="752428" y="34799"/>
                    <a:pt x="760060" y="53223"/>
                    <a:pt x="760060" y="72433"/>
                  </a:cubicBezTo>
                  <a:lnTo>
                    <a:pt x="760060" y="695929"/>
                  </a:lnTo>
                  <a:cubicBezTo>
                    <a:pt x="760060" y="715139"/>
                    <a:pt x="752428" y="733563"/>
                    <a:pt x="738844" y="747147"/>
                  </a:cubicBezTo>
                  <a:cubicBezTo>
                    <a:pt x="725260" y="760731"/>
                    <a:pt x="706837" y="768362"/>
                    <a:pt x="687626" y="768362"/>
                  </a:cubicBezTo>
                  <a:lnTo>
                    <a:pt x="72433" y="768362"/>
                  </a:lnTo>
                  <a:cubicBezTo>
                    <a:pt x="53223" y="768362"/>
                    <a:pt x="34799" y="760731"/>
                    <a:pt x="21215" y="747147"/>
                  </a:cubicBezTo>
                  <a:cubicBezTo>
                    <a:pt x="7631" y="733563"/>
                    <a:pt x="0" y="715139"/>
                    <a:pt x="0" y="695929"/>
                  </a:cubicBezTo>
                  <a:lnTo>
                    <a:pt x="0" y="72433"/>
                  </a:lnTo>
                  <a:cubicBezTo>
                    <a:pt x="0" y="53223"/>
                    <a:pt x="7631" y="34799"/>
                    <a:pt x="21215" y="21215"/>
                  </a:cubicBezTo>
                  <a:cubicBezTo>
                    <a:pt x="34799" y="7631"/>
                    <a:pt x="53223" y="0"/>
                    <a:pt x="7243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760060" cy="796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642896" y="2552373"/>
            <a:ext cx="3004499" cy="3174126"/>
          </a:xfrm>
          <a:custGeom>
            <a:avLst/>
            <a:gdLst/>
            <a:ahLst/>
            <a:cxnLst/>
            <a:rect l="l" t="t" r="r" b="b"/>
            <a:pathLst>
              <a:path w="3004499" h="3174126">
                <a:moveTo>
                  <a:pt x="0" y="0"/>
                </a:moveTo>
                <a:lnTo>
                  <a:pt x="3004500" y="0"/>
                </a:lnTo>
                <a:lnTo>
                  <a:pt x="3004500" y="3174126"/>
                </a:lnTo>
                <a:lnTo>
                  <a:pt x="0" y="3174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5659" r="-101698" b="-2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9421258" y="8185480"/>
            <a:ext cx="3063437" cy="2245120"/>
          </a:xfrm>
          <a:custGeom>
            <a:avLst/>
            <a:gdLst/>
            <a:ahLst/>
            <a:cxnLst/>
            <a:rect l="l" t="t" r="r" b="b"/>
            <a:pathLst>
              <a:path w="3063437" h="2245120">
                <a:moveTo>
                  <a:pt x="0" y="0"/>
                </a:moveTo>
                <a:lnTo>
                  <a:pt x="3063437" y="0"/>
                </a:lnTo>
                <a:lnTo>
                  <a:pt x="3063437" y="2245121"/>
                </a:lnTo>
                <a:lnTo>
                  <a:pt x="0" y="224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-35015" r="-3724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9421258" y="6764297"/>
            <a:ext cx="3063437" cy="3003575"/>
            <a:chOff x="0" y="0"/>
            <a:chExt cx="806831" cy="7910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06831" cy="791065"/>
            </a:xfrm>
            <a:custGeom>
              <a:avLst/>
              <a:gdLst/>
              <a:ahLst/>
              <a:cxnLst/>
              <a:rect l="l" t="t" r="r" b="b"/>
              <a:pathLst>
                <a:path w="806831" h="791065">
                  <a:moveTo>
                    <a:pt x="68234" y="0"/>
                  </a:moveTo>
                  <a:lnTo>
                    <a:pt x="738597" y="0"/>
                  </a:lnTo>
                  <a:cubicBezTo>
                    <a:pt x="776281" y="0"/>
                    <a:pt x="806831" y="30550"/>
                    <a:pt x="806831" y="68234"/>
                  </a:cubicBezTo>
                  <a:lnTo>
                    <a:pt x="806831" y="722831"/>
                  </a:lnTo>
                  <a:cubicBezTo>
                    <a:pt x="806831" y="740928"/>
                    <a:pt x="799642" y="758283"/>
                    <a:pt x="786846" y="771080"/>
                  </a:cubicBezTo>
                  <a:cubicBezTo>
                    <a:pt x="774049" y="783876"/>
                    <a:pt x="756693" y="791065"/>
                    <a:pt x="738597" y="791065"/>
                  </a:cubicBezTo>
                  <a:lnTo>
                    <a:pt x="68234" y="791065"/>
                  </a:lnTo>
                  <a:cubicBezTo>
                    <a:pt x="50138" y="791065"/>
                    <a:pt x="32782" y="783876"/>
                    <a:pt x="19985" y="771080"/>
                  </a:cubicBezTo>
                  <a:cubicBezTo>
                    <a:pt x="7189" y="758283"/>
                    <a:pt x="0" y="740928"/>
                    <a:pt x="0" y="722831"/>
                  </a:cubicBezTo>
                  <a:lnTo>
                    <a:pt x="0" y="68234"/>
                  </a:lnTo>
                  <a:cubicBezTo>
                    <a:pt x="0" y="50138"/>
                    <a:pt x="7189" y="32782"/>
                    <a:pt x="19985" y="19985"/>
                  </a:cubicBezTo>
                  <a:cubicBezTo>
                    <a:pt x="32782" y="7189"/>
                    <a:pt x="50138" y="0"/>
                    <a:pt x="6823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06831" cy="819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648874" y="8146830"/>
            <a:ext cx="3063437" cy="2245120"/>
          </a:xfrm>
          <a:custGeom>
            <a:avLst/>
            <a:gdLst/>
            <a:ahLst/>
            <a:cxnLst/>
            <a:rect l="l" t="t" r="r" b="b"/>
            <a:pathLst>
              <a:path w="3063437" h="2245120">
                <a:moveTo>
                  <a:pt x="0" y="0"/>
                </a:moveTo>
                <a:lnTo>
                  <a:pt x="3063436" y="0"/>
                </a:lnTo>
                <a:lnTo>
                  <a:pt x="3063436" y="2245120"/>
                </a:lnTo>
                <a:lnTo>
                  <a:pt x="0" y="2245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-35015" r="-3724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12648874" y="6725647"/>
            <a:ext cx="3063437" cy="3003575"/>
            <a:chOff x="0" y="0"/>
            <a:chExt cx="806831" cy="7910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6831" cy="791065"/>
            </a:xfrm>
            <a:custGeom>
              <a:avLst/>
              <a:gdLst/>
              <a:ahLst/>
              <a:cxnLst/>
              <a:rect l="l" t="t" r="r" b="b"/>
              <a:pathLst>
                <a:path w="806831" h="791065">
                  <a:moveTo>
                    <a:pt x="68234" y="0"/>
                  </a:moveTo>
                  <a:lnTo>
                    <a:pt x="738597" y="0"/>
                  </a:lnTo>
                  <a:cubicBezTo>
                    <a:pt x="776281" y="0"/>
                    <a:pt x="806831" y="30550"/>
                    <a:pt x="806831" y="68234"/>
                  </a:cubicBezTo>
                  <a:lnTo>
                    <a:pt x="806831" y="722831"/>
                  </a:lnTo>
                  <a:cubicBezTo>
                    <a:pt x="806831" y="740928"/>
                    <a:pt x="799642" y="758283"/>
                    <a:pt x="786846" y="771080"/>
                  </a:cubicBezTo>
                  <a:cubicBezTo>
                    <a:pt x="774049" y="783876"/>
                    <a:pt x="756693" y="791065"/>
                    <a:pt x="738597" y="791065"/>
                  </a:cubicBezTo>
                  <a:lnTo>
                    <a:pt x="68234" y="791065"/>
                  </a:lnTo>
                  <a:cubicBezTo>
                    <a:pt x="50138" y="791065"/>
                    <a:pt x="32782" y="783876"/>
                    <a:pt x="19985" y="771080"/>
                  </a:cubicBezTo>
                  <a:cubicBezTo>
                    <a:pt x="7189" y="758283"/>
                    <a:pt x="0" y="740928"/>
                    <a:pt x="0" y="722831"/>
                  </a:cubicBezTo>
                  <a:lnTo>
                    <a:pt x="0" y="68234"/>
                  </a:lnTo>
                  <a:cubicBezTo>
                    <a:pt x="0" y="50138"/>
                    <a:pt x="7189" y="32782"/>
                    <a:pt x="19985" y="19985"/>
                  </a:cubicBezTo>
                  <a:cubicBezTo>
                    <a:pt x="32782" y="7189"/>
                    <a:pt x="50138" y="0"/>
                    <a:pt x="6823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06831" cy="819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876489" y="8148535"/>
            <a:ext cx="3063437" cy="2245120"/>
          </a:xfrm>
          <a:custGeom>
            <a:avLst/>
            <a:gdLst/>
            <a:ahLst/>
            <a:cxnLst/>
            <a:rect l="l" t="t" r="r" b="b"/>
            <a:pathLst>
              <a:path w="3063437" h="2245120">
                <a:moveTo>
                  <a:pt x="0" y="0"/>
                </a:moveTo>
                <a:lnTo>
                  <a:pt x="3063436" y="0"/>
                </a:lnTo>
                <a:lnTo>
                  <a:pt x="3063436" y="2245121"/>
                </a:lnTo>
                <a:lnTo>
                  <a:pt x="0" y="224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-35015" r="-3724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5876489" y="6727353"/>
            <a:ext cx="3063437" cy="3003575"/>
            <a:chOff x="0" y="0"/>
            <a:chExt cx="806831" cy="7910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6831" cy="791065"/>
            </a:xfrm>
            <a:custGeom>
              <a:avLst/>
              <a:gdLst/>
              <a:ahLst/>
              <a:cxnLst/>
              <a:rect l="l" t="t" r="r" b="b"/>
              <a:pathLst>
                <a:path w="806831" h="791065">
                  <a:moveTo>
                    <a:pt x="68234" y="0"/>
                  </a:moveTo>
                  <a:lnTo>
                    <a:pt x="738597" y="0"/>
                  </a:lnTo>
                  <a:cubicBezTo>
                    <a:pt x="776281" y="0"/>
                    <a:pt x="806831" y="30550"/>
                    <a:pt x="806831" y="68234"/>
                  </a:cubicBezTo>
                  <a:lnTo>
                    <a:pt x="806831" y="722831"/>
                  </a:lnTo>
                  <a:cubicBezTo>
                    <a:pt x="806831" y="740928"/>
                    <a:pt x="799642" y="758283"/>
                    <a:pt x="786846" y="771080"/>
                  </a:cubicBezTo>
                  <a:cubicBezTo>
                    <a:pt x="774049" y="783876"/>
                    <a:pt x="756693" y="791065"/>
                    <a:pt x="738597" y="791065"/>
                  </a:cubicBezTo>
                  <a:lnTo>
                    <a:pt x="68234" y="791065"/>
                  </a:lnTo>
                  <a:cubicBezTo>
                    <a:pt x="50138" y="791065"/>
                    <a:pt x="32782" y="783876"/>
                    <a:pt x="19985" y="771080"/>
                  </a:cubicBezTo>
                  <a:cubicBezTo>
                    <a:pt x="7189" y="758283"/>
                    <a:pt x="0" y="740928"/>
                    <a:pt x="0" y="722831"/>
                  </a:cubicBezTo>
                  <a:lnTo>
                    <a:pt x="0" y="68234"/>
                  </a:lnTo>
                  <a:cubicBezTo>
                    <a:pt x="0" y="50138"/>
                    <a:pt x="7189" y="32782"/>
                    <a:pt x="19985" y="19985"/>
                  </a:cubicBezTo>
                  <a:cubicBezTo>
                    <a:pt x="32782" y="7189"/>
                    <a:pt x="50138" y="0"/>
                    <a:pt x="6823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06831" cy="819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494458" y="6011914"/>
            <a:ext cx="1116005" cy="1161249"/>
          </a:xfrm>
          <a:custGeom>
            <a:avLst/>
            <a:gdLst/>
            <a:ahLst/>
            <a:cxnLst/>
            <a:rect l="l" t="t" r="r" b="b"/>
            <a:pathLst>
              <a:path w="1116005" h="1161249">
                <a:moveTo>
                  <a:pt x="0" y="0"/>
                </a:moveTo>
                <a:lnTo>
                  <a:pt x="1116005" y="0"/>
                </a:lnTo>
                <a:lnTo>
                  <a:pt x="1116005" y="1161248"/>
                </a:lnTo>
                <a:lnTo>
                  <a:pt x="0" y="1161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549" t="-18396" r="-9966" b="-1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417932" y="6077947"/>
            <a:ext cx="1868068" cy="932109"/>
          </a:xfrm>
          <a:custGeom>
            <a:avLst/>
            <a:gdLst/>
            <a:ahLst/>
            <a:cxnLst/>
            <a:rect l="l" t="t" r="r" b="b"/>
            <a:pathLst>
              <a:path w="1868068" h="932109">
                <a:moveTo>
                  <a:pt x="0" y="0"/>
                </a:moveTo>
                <a:lnTo>
                  <a:pt x="1868068" y="0"/>
                </a:lnTo>
                <a:lnTo>
                  <a:pt x="1868068" y="932110"/>
                </a:lnTo>
                <a:lnTo>
                  <a:pt x="0" y="932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3651" r="-13789" b="-3093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3035093" y="6011914"/>
            <a:ext cx="1880312" cy="1064176"/>
          </a:xfrm>
          <a:custGeom>
            <a:avLst/>
            <a:gdLst/>
            <a:ahLst/>
            <a:cxnLst/>
            <a:rect l="l" t="t" r="r" b="b"/>
            <a:pathLst>
              <a:path w="1880312" h="1064176">
                <a:moveTo>
                  <a:pt x="0" y="0"/>
                </a:moveTo>
                <a:lnTo>
                  <a:pt x="1880312" y="0"/>
                </a:lnTo>
                <a:lnTo>
                  <a:pt x="1880312" y="1064176"/>
                </a:lnTo>
                <a:lnTo>
                  <a:pt x="0" y="10641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9713225" y="6257561"/>
            <a:ext cx="2360784" cy="695615"/>
          </a:xfrm>
          <a:custGeom>
            <a:avLst/>
            <a:gdLst/>
            <a:ahLst/>
            <a:cxnLst/>
            <a:rect l="l" t="t" r="r" b="b"/>
            <a:pathLst>
              <a:path w="2360784" h="695615">
                <a:moveTo>
                  <a:pt x="0" y="0"/>
                </a:moveTo>
                <a:lnTo>
                  <a:pt x="2360784" y="0"/>
                </a:lnTo>
                <a:lnTo>
                  <a:pt x="2360784" y="695615"/>
                </a:lnTo>
                <a:lnTo>
                  <a:pt x="0" y="6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670" b="-1799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3874219" y="6077947"/>
            <a:ext cx="1111977" cy="811785"/>
          </a:xfrm>
          <a:custGeom>
            <a:avLst/>
            <a:gdLst/>
            <a:ahLst/>
            <a:cxnLst/>
            <a:rect l="l" t="t" r="r" b="b"/>
            <a:pathLst>
              <a:path w="1111977" h="811785">
                <a:moveTo>
                  <a:pt x="0" y="0"/>
                </a:moveTo>
                <a:lnTo>
                  <a:pt x="1111977" y="0"/>
                </a:lnTo>
                <a:lnTo>
                  <a:pt x="1111977" y="811786"/>
                </a:lnTo>
                <a:lnTo>
                  <a:pt x="0" y="811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7226431" y="6014504"/>
            <a:ext cx="938672" cy="938672"/>
          </a:xfrm>
          <a:custGeom>
            <a:avLst/>
            <a:gdLst/>
            <a:ahLst/>
            <a:cxnLst/>
            <a:rect l="l" t="t" r="r" b="b"/>
            <a:pathLst>
              <a:path w="938672" h="938672">
                <a:moveTo>
                  <a:pt x="0" y="0"/>
                </a:moveTo>
                <a:lnTo>
                  <a:pt x="938672" y="0"/>
                </a:lnTo>
                <a:lnTo>
                  <a:pt x="938672" y="938672"/>
                </a:lnTo>
                <a:lnTo>
                  <a:pt x="0" y="938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7" name="Group 37"/>
          <p:cNvGrpSpPr/>
          <p:nvPr/>
        </p:nvGrpSpPr>
        <p:grpSpPr>
          <a:xfrm>
            <a:off x="1076325" y="2019518"/>
            <a:ext cx="2514600" cy="139503"/>
            <a:chOff x="0" y="0"/>
            <a:chExt cx="662281" cy="367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75354" y="2681709"/>
            <a:ext cx="1315355" cy="1315355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575354" y="2983787"/>
            <a:ext cx="13153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1990 -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now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3772530" y="4551550"/>
            <a:ext cx="1315355" cy="131535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3772530" y="4892675"/>
            <a:ext cx="13153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1998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2003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-70190" y="4242797"/>
            <a:ext cx="2861645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CROSSROAD BANK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FOR SOCIAL SECURITY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6976265" y="2681709"/>
            <a:ext cx="1315355" cy="1315355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6976265" y="2983787"/>
            <a:ext cx="13153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2003 -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now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0200169" y="4569830"/>
            <a:ext cx="1315355" cy="1315355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0235940" y="4881432"/>
            <a:ext cx="13153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2008 -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now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3377970" y="2674907"/>
            <a:ext cx="1315355" cy="1315355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3377970" y="2983787"/>
            <a:ext cx="13153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2016 -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now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16487468" y="4367847"/>
            <a:ext cx="1315355" cy="1315355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16494458" y="4705220"/>
            <a:ext cx="13153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2019 -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now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791455" y="3634662"/>
            <a:ext cx="3176000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SIS-CARD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eID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4147" y="7717880"/>
            <a:ext cx="2479745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Structured &amp; secure data exchange between 3000 actors dealing with social security contributions &amp; social benefits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3135169" y="7717880"/>
            <a:ext cx="2522448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Social Information System Card</a:t>
            </a:r>
          </a:p>
          <a:p>
            <a:pPr algn="ctr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Electronic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Identity Card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6126968" y="7716174"/>
            <a:ext cx="3160940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Single, factual quarterly declaration to ALL social security institutions for &gt;240.000 employers in Belgium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6381466" y="4221350"/>
            <a:ext cx="2628602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MULTIFUNCTIONAL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DECLARATION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DMFA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737373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9421258" y="7716174"/>
            <a:ext cx="3160940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Secure data exchange platform for Belgian healthcare actors</a:t>
            </a:r>
          </a:p>
          <a:p>
            <a:pPr algn="ctr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2648874" y="7716174"/>
            <a:ext cx="3160940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Infrastructure-focused ICT collaboration between institutions</a:t>
            </a:r>
          </a:p>
          <a:p>
            <a:pPr algn="ctr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2484695" y="4221350"/>
            <a:ext cx="3158201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G-CLOUD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196495" y="3713402"/>
            <a:ext cx="3228975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EHEALTH-PLATFORM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5876489" y="7717880"/>
            <a:ext cx="2411511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Catalogue of reusable software components &amp; API’s</a:t>
            </a:r>
          </a:p>
          <a:p>
            <a:pPr algn="ctr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TextBox 75"/>
          <p:cNvSpPr txBox="1"/>
          <p:nvPr/>
        </p:nvSpPr>
        <p:spPr>
          <a:xfrm>
            <a:off x="15598200" y="3465252"/>
            <a:ext cx="2650651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ICT ReUse 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737373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INITATIVE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737373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1028700" y="1028700"/>
            <a:ext cx="1530330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Belgian e-government achievements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84759" y="8261837"/>
            <a:ext cx="8611087" cy="693830"/>
          </a:xfrm>
          <a:custGeom>
            <a:avLst/>
            <a:gdLst/>
            <a:ahLst/>
            <a:cxnLst/>
            <a:rect l="l" t="t" r="r" b="b"/>
            <a:pathLst>
              <a:path w="8611087" h="693830">
                <a:moveTo>
                  <a:pt x="0" y="0"/>
                </a:moveTo>
                <a:lnTo>
                  <a:pt x="8611088" y="0"/>
                </a:lnTo>
                <a:lnTo>
                  <a:pt x="8611088" y="693830"/>
                </a:lnTo>
                <a:lnTo>
                  <a:pt x="0" y="693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2078" b="-9830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984759" y="8728654"/>
            <a:ext cx="8611087" cy="693830"/>
          </a:xfrm>
          <a:custGeom>
            <a:avLst/>
            <a:gdLst/>
            <a:ahLst/>
            <a:cxnLst/>
            <a:rect l="l" t="t" r="r" b="b"/>
            <a:pathLst>
              <a:path w="8611087" h="693830">
                <a:moveTo>
                  <a:pt x="0" y="0"/>
                </a:moveTo>
                <a:lnTo>
                  <a:pt x="8611088" y="0"/>
                </a:lnTo>
                <a:lnTo>
                  <a:pt x="8611088" y="693829"/>
                </a:lnTo>
                <a:lnTo>
                  <a:pt x="0" y="693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2078" b="-9830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294809" y="8416341"/>
            <a:ext cx="7964491" cy="6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2"/>
              </a:lnSpc>
            </a:pPr>
            <a:r>
              <a:rPr lang="en-US" sz="3858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Ecosystems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8099695" y="5880674"/>
            <a:ext cx="4141105" cy="1082630"/>
            <a:chOff x="0" y="0"/>
            <a:chExt cx="961000" cy="2512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1000" cy="251239"/>
            </a:xfrm>
            <a:custGeom>
              <a:avLst/>
              <a:gdLst/>
              <a:ahLst/>
              <a:cxnLst/>
              <a:rect l="l" t="t" r="r" b="b"/>
              <a:pathLst>
                <a:path w="961000" h="251239">
                  <a:moveTo>
                    <a:pt x="0" y="0"/>
                  </a:moveTo>
                  <a:lnTo>
                    <a:pt x="961000" y="0"/>
                  </a:lnTo>
                  <a:lnTo>
                    <a:pt x="961000" y="251239"/>
                  </a:lnTo>
                  <a:lnTo>
                    <a:pt x="0" y="251239"/>
                  </a:lnTo>
                  <a:close/>
                </a:path>
              </a:pathLst>
            </a:custGeom>
            <a:solidFill>
              <a:srgbClr val="E0E6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61000" cy="289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5400000">
            <a:off x="8216096" y="6141124"/>
            <a:ext cx="3860680" cy="3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000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Private </a:t>
            </a:r>
            <a:r>
              <a:rPr lang="en-US" sz="2000" b="1" dirty="0" err="1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Entrepeneurship</a:t>
            </a:r>
            <a:endParaRPr lang="en-US" sz="2000" b="1" dirty="0">
              <a:solidFill>
                <a:srgbClr val="737373"/>
              </a:solidFill>
              <a:latin typeface="Montserrat" panose="00000500000000000000" pitchFamily="2" charset="0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10144759" y="5880674"/>
            <a:ext cx="4141105" cy="1082630"/>
            <a:chOff x="0" y="0"/>
            <a:chExt cx="961000" cy="2512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1000" cy="251239"/>
            </a:xfrm>
            <a:custGeom>
              <a:avLst/>
              <a:gdLst/>
              <a:ahLst/>
              <a:cxnLst/>
              <a:rect l="l" t="t" r="r" b="b"/>
              <a:pathLst>
                <a:path w="961000" h="251239">
                  <a:moveTo>
                    <a:pt x="0" y="0"/>
                  </a:moveTo>
                  <a:lnTo>
                    <a:pt x="961000" y="0"/>
                  </a:lnTo>
                  <a:lnTo>
                    <a:pt x="961000" y="251239"/>
                  </a:lnTo>
                  <a:lnTo>
                    <a:pt x="0" y="251239"/>
                  </a:lnTo>
                  <a:close/>
                </a:path>
              </a:pathLst>
            </a:custGeom>
            <a:solidFill>
              <a:srgbClr val="E0E6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61000" cy="289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2181650" y="5736898"/>
            <a:ext cx="4141105" cy="1082630"/>
            <a:chOff x="0" y="0"/>
            <a:chExt cx="961000" cy="2512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1000" cy="251239"/>
            </a:xfrm>
            <a:custGeom>
              <a:avLst/>
              <a:gdLst/>
              <a:ahLst/>
              <a:cxnLst/>
              <a:rect l="l" t="t" r="r" b="b"/>
              <a:pathLst>
                <a:path w="961000" h="251239">
                  <a:moveTo>
                    <a:pt x="0" y="0"/>
                  </a:moveTo>
                  <a:lnTo>
                    <a:pt x="961000" y="0"/>
                  </a:lnTo>
                  <a:lnTo>
                    <a:pt x="961000" y="251239"/>
                  </a:lnTo>
                  <a:lnTo>
                    <a:pt x="0" y="251239"/>
                  </a:lnTo>
                  <a:close/>
                </a:path>
              </a:pathLst>
            </a:custGeom>
            <a:solidFill>
              <a:srgbClr val="E0E6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61000" cy="289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14218541" y="5860896"/>
            <a:ext cx="4141105" cy="1082630"/>
            <a:chOff x="0" y="0"/>
            <a:chExt cx="961000" cy="2512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61000" cy="251239"/>
            </a:xfrm>
            <a:custGeom>
              <a:avLst/>
              <a:gdLst/>
              <a:ahLst/>
              <a:cxnLst/>
              <a:rect l="l" t="t" r="r" b="b"/>
              <a:pathLst>
                <a:path w="961000" h="251239">
                  <a:moveTo>
                    <a:pt x="0" y="0"/>
                  </a:moveTo>
                  <a:lnTo>
                    <a:pt x="961000" y="0"/>
                  </a:lnTo>
                  <a:lnTo>
                    <a:pt x="961000" y="251239"/>
                  </a:lnTo>
                  <a:lnTo>
                    <a:pt x="0" y="251239"/>
                  </a:lnTo>
                  <a:close/>
                </a:path>
              </a:pathLst>
            </a:custGeom>
            <a:solidFill>
              <a:srgbClr val="E0E6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61000" cy="289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6325" y="2723562"/>
            <a:ext cx="2514600" cy="139503"/>
            <a:chOff x="0" y="0"/>
            <a:chExt cx="662281" cy="367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-5400000">
            <a:off x="12298050" y="6141124"/>
            <a:ext cx="3860680" cy="3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000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Private </a:t>
            </a:r>
            <a:r>
              <a:rPr lang="en-US" sz="2000" b="1" dirty="0" err="1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Entrepeneurship</a:t>
            </a:r>
            <a:endParaRPr lang="en-US" sz="2000" b="1" dirty="0">
              <a:solidFill>
                <a:srgbClr val="737373"/>
              </a:solidFill>
              <a:latin typeface="Montserrat" panose="00000500000000000000" pitchFamily="2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5" name="TextBox 25"/>
          <p:cNvSpPr txBox="1"/>
          <p:nvPr/>
        </p:nvSpPr>
        <p:spPr>
          <a:xfrm rot="-5400000">
            <a:off x="14338732" y="6174002"/>
            <a:ext cx="3860680" cy="3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000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Private </a:t>
            </a:r>
            <a:r>
              <a:rPr lang="en-US" sz="2000" b="1" dirty="0" err="1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Entrepeneurship</a:t>
            </a:r>
            <a:endParaRPr lang="en-US" sz="2000" b="1" dirty="0">
              <a:solidFill>
                <a:srgbClr val="737373"/>
              </a:solidFill>
              <a:latin typeface="Montserrat" panose="00000500000000000000" pitchFamily="2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6" name="TextBox 26"/>
          <p:cNvSpPr txBox="1"/>
          <p:nvPr/>
        </p:nvSpPr>
        <p:spPr>
          <a:xfrm rot="-5400000">
            <a:off x="10261160" y="6141124"/>
            <a:ext cx="3860680" cy="3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000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Private </a:t>
            </a:r>
            <a:r>
              <a:rPr lang="en-US" sz="2000" b="1" dirty="0" err="1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Entrepeneurship</a:t>
            </a:r>
            <a:endParaRPr lang="en-US" sz="2000" b="1" dirty="0">
              <a:solidFill>
                <a:srgbClr val="737373"/>
              </a:solidFill>
              <a:latin typeface="Montserrat" panose="00000500000000000000" pitchFamily="2" charset="0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8958916" y="1364725"/>
            <a:ext cx="8611087" cy="3118269"/>
            <a:chOff x="0" y="0"/>
            <a:chExt cx="11481450" cy="415769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81450" cy="3627146"/>
            </a:xfrm>
            <a:custGeom>
              <a:avLst/>
              <a:gdLst/>
              <a:ahLst/>
              <a:cxnLst/>
              <a:rect l="l" t="t" r="r" b="b"/>
              <a:pathLst>
                <a:path w="11481450" h="3627146">
                  <a:moveTo>
                    <a:pt x="0" y="0"/>
                  </a:moveTo>
                  <a:lnTo>
                    <a:pt x="11481450" y="0"/>
                  </a:lnTo>
                  <a:lnTo>
                    <a:pt x="11481450" y="3627146"/>
                  </a:lnTo>
                  <a:lnTo>
                    <a:pt x="0" y="3627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5073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3232586"/>
              <a:ext cx="11481450" cy="925106"/>
            </a:xfrm>
            <a:custGeom>
              <a:avLst/>
              <a:gdLst/>
              <a:ahLst/>
              <a:cxnLst/>
              <a:rect l="l" t="t" r="r" b="b"/>
              <a:pathLst>
                <a:path w="11481450" h="925106">
                  <a:moveTo>
                    <a:pt x="0" y="0"/>
                  </a:moveTo>
                  <a:lnTo>
                    <a:pt x="11481450" y="0"/>
                  </a:lnTo>
                  <a:lnTo>
                    <a:pt x="11481450" y="925106"/>
                  </a:lnTo>
                  <a:lnTo>
                    <a:pt x="0" y="925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92078" b="-98309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1028700"/>
            <a:ext cx="871597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81"/>
              </a:lnSpc>
              <a:spcBef>
                <a:spcPct val="0"/>
              </a:spcBef>
            </a:pPr>
            <a:r>
              <a:rPr lang="en-US" sz="5151" b="1" u="none" strike="noStrike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Partnering with private sector ICT-players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94809" y="3548432"/>
            <a:ext cx="7964491" cy="6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2"/>
              </a:lnSpc>
            </a:pPr>
            <a:r>
              <a:rPr lang="en-US" sz="3858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Public policy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958916" y="1906010"/>
            <a:ext cx="8636930" cy="134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2"/>
              </a:lnSpc>
            </a:pPr>
            <a:r>
              <a:rPr lang="en-US" sz="3858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Governmental </a:t>
            </a:r>
          </a:p>
          <a:p>
            <a:pPr algn="ctr">
              <a:lnSpc>
                <a:spcPts val="5402"/>
              </a:lnSpc>
            </a:pPr>
            <a:r>
              <a:rPr lang="en-US" sz="3858" b="1" dirty="0">
                <a:solidFill>
                  <a:srgbClr val="737373"/>
                </a:solidFill>
                <a:latin typeface="Montserrat" panose="00000500000000000000" pitchFamily="2" charset="0"/>
                <a:ea typeface="Canva Sans Bold"/>
                <a:cs typeface="Canva Sans Bold"/>
                <a:sym typeface="Canva Sans Bold"/>
              </a:rPr>
              <a:t>vision &amp; strategy</a:t>
            </a:r>
          </a:p>
        </p:txBody>
      </p:sp>
      <p:sp>
        <p:nvSpPr>
          <p:cNvPr id="33" name="Freeform 33"/>
          <p:cNvSpPr/>
          <p:nvPr/>
        </p:nvSpPr>
        <p:spPr>
          <a:xfrm>
            <a:off x="1461229" y="4544363"/>
            <a:ext cx="6717523" cy="3736047"/>
          </a:xfrm>
          <a:custGeom>
            <a:avLst/>
            <a:gdLst/>
            <a:ahLst/>
            <a:cxnLst/>
            <a:rect l="l" t="t" r="r" b="b"/>
            <a:pathLst>
              <a:path w="6717523" h="3736047">
                <a:moveTo>
                  <a:pt x="0" y="0"/>
                </a:moveTo>
                <a:lnTo>
                  <a:pt x="6717523" y="0"/>
                </a:lnTo>
                <a:lnTo>
                  <a:pt x="6717523" y="3736047"/>
                </a:lnTo>
                <a:lnTo>
                  <a:pt x="0" y="3736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2011133" y="4822696"/>
            <a:ext cx="6167619" cy="3036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Many collaborative models available:</a:t>
            </a:r>
          </a:p>
          <a:p>
            <a:pPr marL="453390" lvl="1" indent="-226695" algn="l">
              <a:lnSpc>
                <a:spcPts val="3590"/>
              </a:lnSpc>
              <a:buFont typeface="Arial"/>
              <a:buChar char="•"/>
            </a:pPr>
            <a:r>
              <a:rPr lang="en-US" sz="21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Price comparison</a:t>
            </a:r>
          </a:p>
          <a:p>
            <a:pPr marL="453390" lvl="1" indent="-226695" algn="l">
              <a:lnSpc>
                <a:spcPts val="3590"/>
              </a:lnSpc>
              <a:buFont typeface="Arial"/>
              <a:buChar char="•"/>
            </a:pPr>
            <a:r>
              <a:rPr lang="en-US" sz="21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Framework agreement</a:t>
            </a:r>
          </a:p>
          <a:p>
            <a:pPr marL="453390" lvl="1" indent="-226695" algn="l">
              <a:lnSpc>
                <a:spcPts val="3590"/>
              </a:lnSpc>
              <a:buFont typeface="Arial"/>
              <a:buChar char="•"/>
            </a:pPr>
            <a:r>
              <a:rPr lang="en-US" sz="21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License / Concession</a:t>
            </a:r>
          </a:p>
          <a:p>
            <a:pPr marL="453390" lvl="1" indent="-226695" algn="l">
              <a:lnSpc>
                <a:spcPts val="3590"/>
              </a:lnSpc>
              <a:buFont typeface="Arial"/>
              <a:buChar char="•"/>
            </a:pPr>
            <a:r>
              <a:rPr lang="en-US" sz="21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Public-Private partnership (PPP)</a:t>
            </a:r>
          </a:p>
          <a:p>
            <a:pPr marL="453390" lvl="1" indent="-226695" algn="l">
              <a:lnSpc>
                <a:spcPts val="3590"/>
              </a:lnSpc>
              <a:buFont typeface="Arial"/>
              <a:buChar char="•"/>
            </a:pPr>
            <a:r>
              <a:rPr lang="en-US" sz="21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‘Open government services’</a:t>
            </a:r>
          </a:p>
          <a:p>
            <a:pPr marL="453390" lvl="1" indent="-226695" algn="l">
              <a:lnSpc>
                <a:spcPts val="3590"/>
              </a:lnSpc>
              <a:buFont typeface="Arial"/>
              <a:buChar char="•"/>
            </a:pPr>
            <a:r>
              <a:rPr lang="en-US" sz="21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Platform &amp; API Economies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11133" y="4209340"/>
            <a:ext cx="531426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7DCDE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 ONLY </a:t>
            </a:r>
            <a:r>
              <a:rPr lang="en-US" sz="2500" dirty="0">
                <a:solidFill>
                  <a:srgbClr val="7DCDE5"/>
                </a:solidFill>
                <a:latin typeface="Montserrat"/>
                <a:ea typeface="Montserrat"/>
                <a:cs typeface="Montserrat"/>
                <a:sym typeface="Montserrat"/>
              </a:rPr>
              <a:t>PUBLIC TENDERS</a:t>
            </a:r>
          </a:p>
        </p:txBody>
      </p:sp>
      <p:sp>
        <p:nvSpPr>
          <p:cNvPr id="36" name="Freeform 36"/>
          <p:cNvSpPr/>
          <p:nvPr/>
        </p:nvSpPr>
        <p:spPr>
          <a:xfrm>
            <a:off x="607223" y="909914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4"/>
                </a:lnTo>
                <a:lnTo>
                  <a:pt x="0" y="84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2661" y="3037609"/>
            <a:ext cx="1191491" cy="1191491"/>
            <a:chOff x="0" y="-12054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-12054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2661" y="4651193"/>
            <a:ext cx="1191491" cy="11914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marL="0" lvl="0" indent="0" algn="ctr">
                <a:lnSpc>
                  <a:spcPts val="17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02661" y="6247106"/>
            <a:ext cx="1191491" cy="119149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marL="0" lvl="0" indent="0" algn="ctr">
                <a:lnSpc>
                  <a:spcPts val="17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02661" y="7843019"/>
            <a:ext cx="1191491" cy="119149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marL="0" lvl="0" indent="0" algn="ctr">
                <a:lnSpc>
                  <a:spcPts val="17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45819" y="3191015"/>
            <a:ext cx="1191491" cy="119149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marL="0" lvl="0" indent="0" algn="ctr">
                <a:lnSpc>
                  <a:spcPts val="17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819" y="4786928"/>
            <a:ext cx="1191491" cy="119149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marL="0" lvl="0" indent="0" algn="ctr">
                <a:lnSpc>
                  <a:spcPts val="17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28432" y="3175751"/>
            <a:ext cx="913467" cy="913467"/>
          </a:xfrm>
          <a:custGeom>
            <a:avLst/>
            <a:gdLst/>
            <a:ahLst/>
            <a:cxnLst/>
            <a:rect l="l" t="t" r="r" b="b"/>
            <a:pathLst>
              <a:path w="913467" h="913467">
                <a:moveTo>
                  <a:pt x="0" y="0"/>
                </a:moveTo>
                <a:lnTo>
                  <a:pt x="913467" y="0"/>
                </a:lnTo>
                <a:lnTo>
                  <a:pt x="913467" y="913467"/>
                </a:lnTo>
                <a:lnTo>
                  <a:pt x="0" y="913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9345819" y="6340345"/>
            <a:ext cx="1191491" cy="119149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345819" y="7936258"/>
            <a:ext cx="1191491" cy="119149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42119" tIns="42119" rIns="42119" bIns="42119" rtlCol="0" anchor="ctr"/>
            <a:lstStyle/>
            <a:p>
              <a:pPr marL="0" lvl="0" indent="0" algn="ctr">
                <a:lnSpc>
                  <a:spcPts val="17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02661" y="2039476"/>
            <a:ext cx="2514600" cy="139503"/>
            <a:chOff x="0" y="0"/>
            <a:chExt cx="662281" cy="3674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306350" y="4733807"/>
            <a:ext cx="803163" cy="1013455"/>
          </a:xfrm>
          <a:custGeom>
            <a:avLst/>
            <a:gdLst/>
            <a:ahLst/>
            <a:cxnLst/>
            <a:rect l="l" t="t" r="r" b="b"/>
            <a:pathLst>
              <a:path w="803163" h="1013455">
                <a:moveTo>
                  <a:pt x="0" y="0"/>
                </a:moveTo>
                <a:lnTo>
                  <a:pt x="803163" y="0"/>
                </a:lnTo>
                <a:lnTo>
                  <a:pt x="803163" y="1013455"/>
                </a:lnTo>
                <a:lnTo>
                  <a:pt x="0" y="1013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209382" y="6289584"/>
            <a:ext cx="1024471" cy="925866"/>
          </a:xfrm>
          <a:custGeom>
            <a:avLst/>
            <a:gdLst/>
            <a:ahLst/>
            <a:cxnLst/>
            <a:rect l="l" t="t" r="r" b="b"/>
            <a:pathLst>
              <a:path w="1024471" h="925866">
                <a:moveTo>
                  <a:pt x="0" y="0"/>
                </a:moveTo>
                <a:lnTo>
                  <a:pt x="1024471" y="0"/>
                </a:lnTo>
                <a:lnTo>
                  <a:pt x="1024471" y="925866"/>
                </a:lnTo>
                <a:lnTo>
                  <a:pt x="0" y="92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306350" y="8017420"/>
            <a:ext cx="632016" cy="842688"/>
          </a:xfrm>
          <a:custGeom>
            <a:avLst/>
            <a:gdLst/>
            <a:ahLst/>
            <a:cxnLst/>
            <a:rect l="l" t="t" r="r" b="b"/>
            <a:pathLst>
              <a:path w="632016" h="842688">
                <a:moveTo>
                  <a:pt x="0" y="0"/>
                </a:moveTo>
                <a:lnTo>
                  <a:pt x="632016" y="0"/>
                </a:lnTo>
                <a:lnTo>
                  <a:pt x="632016" y="842688"/>
                </a:lnTo>
                <a:lnTo>
                  <a:pt x="0" y="8426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9526535" y="3362624"/>
            <a:ext cx="850112" cy="862329"/>
          </a:xfrm>
          <a:custGeom>
            <a:avLst/>
            <a:gdLst/>
            <a:ahLst/>
            <a:cxnLst/>
            <a:rect l="l" t="t" r="r" b="b"/>
            <a:pathLst>
              <a:path w="850112" h="862329">
                <a:moveTo>
                  <a:pt x="0" y="0"/>
                </a:moveTo>
                <a:lnTo>
                  <a:pt x="850112" y="0"/>
                </a:lnTo>
                <a:lnTo>
                  <a:pt x="850112" y="862329"/>
                </a:lnTo>
                <a:lnTo>
                  <a:pt x="0" y="862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9508244" y="5010215"/>
            <a:ext cx="866641" cy="785393"/>
          </a:xfrm>
          <a:custGeom>
            <a:avLst/>
            <a:gdLst/>
            <a:ahLst/>
            <a:cxnLst/>
            <a:rect l="l" t="t" r="r" b="b"/>
            <a:pathLst>
              <a:path w="866641" h="785393">
                <a:moveTo>
                  <a:pt x="0" y="0"/>
                </a:moveTo>
                <a:lnTo>
                  <a:pt x="866640" y="0"/>
                </a:lnTo>
                <a:lnTo>
                  <a:pt x="866640" y="785393"/>
                </a:lnTo>
                <a:lnTo>
                  <a:pt x="0" y="7853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9508244" y="6470393"/>
            <a:ext cx="1165006" cy="1165006"/>
          </a:xfrm>
          <a:custGeom>
            <a:avLst/>
            <a:gdLst/>
            <a:ahLst/>
            <a:cxnLst/>
            <a:rect l="l" t="t" r="r" b="b"/>
            <a:pathLst>
              <a:path w="1165006" h="1165006">
                <a:moveTo>
                  <a:pt x="0" y="0"/>
                </a:moveTo>
                <a:lnTo>
                  <a:pt x="1165005" y="0"/>
                </a:lnTo>
                <a:lnTo>
                  <a:pt x="1165005" y="1165006"/>
                </a:lnTo>
                <a:lnTo>
                  <a:pt x="0" y="1165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9498010" y="8168799"/>
            <a:ext cx="876875" cy="681862"/>
          </a:xfrm>
          <a:custGeom>
            <a:avLst/>
            <a:gdLst/>
            <a:ahLst/>
            <a:cxnLst/>
            <a:rect l="l" t="t" r="r" b="b"/>
            <a:pathLst>
              <a:path w="876875" h="681862">
                <a:moveTo>
                  <a:pt x="0" y="0"/>
                </a:moveTo>
                <a:lnTo>
                  <a:pt x="876874" y="0"/>
                </a:lnTo>
                <a:lnTo>
                  <a:pt x="876874" y="681862"/>
                </a:lnTo>
                <a:lnTo>
                  <a:pt x="0" y="6818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TextBox 40"/>
          <p:cNvSpPr txBox="1"/>
          <p:nvPr/>
        </p:nvSpPr>
        <p:spPr>
          <a:xfrm>
            <a:off x="1028700" y="1028700"/>
            <a:ext cx="871597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81"/>
              </a:lnSpc>
              <a:spcBef>
                <a:spcPct val="0"/>
              </a:spcBef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Critical success factors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618816" y="3440663"/>
            <a:ext cx="5190646" cy="48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5"/>
              </a:lnSpc>
            </a:pPr>
            <a:r>
              <a:rPr lang="en-US" sz="2868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Complex governance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18816" y="4874480"/>
            <a:ext cx="5190646" cy="100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Information silos</a:t>
            </a:r>
          </a:p>
          <a:p>
            <a:endParaRPr lang="en-US" dirty="0">
              <a:sym typeface="Montserrat Medium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618816" y="6413243"/>
            <a:ext cx="6298378" cy="151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Lack of alignment between legal &amp; technical &amp; practical concepts</a:t>
            </a:r>
          </a:p>
          <a:p>
            <a:endParaRPr lang="en-US" dirty="0">
              <a:sym typeface="Montserrat Medium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618816" y="8009156"/>
            <a:ext cx="4574305" cy="151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Specific financing &amp; purchasing rules</a:t>
            </a:r>
          </a:p>
          <a:p>
            <a:endParaRPr lang="en-US" dirty="0">
              <a:sym typeface="Montserrat Medium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861973" y="3274734"/>
            <a:ext cx="4007271" cy="151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Privacy &amp; other fundamental rights</a:t>
            </a:r>
          </a:p>
          <a:p>
            <a:endParaRPr lang="en-US" dirty="0">
              <a:sym typeface="Montserrat Medium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0861973" y="4874480"/>
            <a:ext cx="5733026" cy="151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Digital divide </a:t>
            </a:r>
          </a:p>
          <a:p>
            <a:r>
              <a:rPr lang="en-US" dirty="0">
                <a:sym typeface="Montserrat Medium"/>
              </a:rPr>
              <a:t>Citizens’ digital literacy</a:t>
            </a:r>
          </a:p>
          <a:p>
            <a:endParaRPr lang="en-US" dirty="0">
              <a:sym typeface="Montserrat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0861973" y="6437491"/>
            <a:ext cx="7039670" cy="149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Employment status for civil servants unfit for recruiting ICT staff</a:t>
            </a:r>
          </a:p>
          <a:p>
            <a:endParaRPr lang="en-US" dirty="0">
              <a:sym typeface="Montserrat Medium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0861973" y="8216696"/>
            <a:ext cx="5190646" cy="100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015"/>
              </a:lnSpc>
              <a:defRPr sz="2868" b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>
                <a:sym typeface="Montserrat Medium"/>
              </a:rPr>
              <a:t>Strategic sovereignty</a:t>
            </a:r>
          </a:p>
          <a:p>
            <a:endParaRPr lang="en-US" dirty="0"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554715" y="2995149"/>
            <a:ext cx="6408444" cy="6368391"/>
          </a:xfrm>
          <a:custGeom>
            <a:avLst/>
            <a:gdLst/>
            <a:ahLst/>
            <a:cxnLst/>
            <a:rect l="l" t="t" r="r" b="b"/>
            <a:pathLst>
              <a:path w="6408444" h="6368391">
                <a:moveTo>
                  <a:pt x="0" y="0"/>
                </a:moveTo>
                <a:lnTo>
                  <a:pt x="6408444" y="0"/>
                </a:lnTo>
                <a:lnTo>
                  <a:pt x="6408444" y="6368391"/>
                </a:lnTo>
                <a:lnTo>
                  <a:pt x="0" y="6368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AutoShape 3"/>
          <p:cNvSpPr/>
          <p:nvPr/>
        </p:nvSpPr>
        <p:spPr>
          <a:xfrm>
            <a:off x="11862641" y="8512098"/>
            <a:ext cx="1278886" cy="0"/>
          </a:xfrm>
          <a:prstGeom prst="line">
            <a:avLst/>
          </a:prstGeom>
          <a:ln w="38100" cap="rnd">
            <a:solidFill>
              <a:srgbClr val="0098C9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4376347" y="8512098"/>
            <a:ext cx="1278886" cy="0"/>
          </a:xfrm>
          <a:prstGeom prst="line">
            <a:avLst/>
          </a:prstGeom>
          <a:ln w="38100" cap="rnd">
            <a:solidFill>
              <a:srgbClr val="737373"/>
            </a:solidFill>
            <a:prstDash val="sysDot"/>
            <a:headEnd type="oval" w="lg" len="lg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11862641" y="3791354"/>
            <a:ext cx="1278886" cy="0"/>
          </a:xfrm>
          <a:prstGeom prst="line">
            <a:avLst/>
          </a:prstGeom>
          <a:ln w="38100" cap="rnd">
            <a:solidFill>
              <a:srgbClr val="95D8DB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4376347" y="3791354"/>
            <a:ext cx="1278886" cy="0"/>
          </a:xfrm>
          <a:prstGeom prst="line">
            <a:avLst/>
          </a:prstGeom>
          <a:ln w="38100" cap="rnd">
            <a:solidFill>
              <a:srgbClr val="0CC0DF"/>
            </a:solidFill>
            <a:prstDash val="sysDot"/>
            <a:headEnd type="oval" w="lg" len="lg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835975" y="7940834"/>
            <a:ext cx="1213383" cy="1213383"/>
          </a:xfrm>
          <a:custGeom>
            <a:avLst/>
            <a:gdLst/>
            <a:ahLst/>
            <a:cxnLst/>
            <a:rect l="l" t="t" r="r" b="b"/>
            <a:pathLst>
              <a:path w="1213383" h="1213383">
                <a:moveTo>
                  <a:pt x="0" y="0"/>
                </a:moveTo>
                <a:lnTo>
                  <a:pt x="1213383" y="0"/>
                </a:lnTo>
                <a:lnTo>
                  <a:pt x="1213383" y="1213384"/>
                </a:lnTo>
                <a:lnTo>
                  <a:pt x="0" y="121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Freeform 8"/>
          <p:cNvSpPr/>
          <p:nvPr/>
        </p:nvSpPr>
        <p:spPr>
          <a:xfrm>
            <a:off x="5868195" y="3308002"/>
            <a:ext cx="1157279" cy="1048784"/>
          </a:xfrm>
          <a:custGeom>
            <a:avLst/>
            <a:gdLst/>
            <a:ahLst/>
            <a:cxnLst/>
            <a:rect l="l" t="t" r="r" b="b"/>
            <a:pathLst>
              <a:path w="1157279" h="1048784">
                <a:moveTo>
                  <a:pt x="0" y="0"/>
                </a:moveTo>
                <a:lnTo>
                  <a:pt x="1157278" y="0"/>
                </a:lnTo>
                <a:lnTo>
                  <a:pt x="1157278" y="1048784"/>
                </a:lnTo>
                <a:lnTo>
                  <a:pt x="0" y="1048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9" name="Freeform 9"/>
          <p:cNvSpPr/>
          <p:nvPr/>
        </p:nvSpPr>
        <p:spPr>
          <a:xfrm>
            <a:off x="10499005" y="7851537"/>
            <a:ext cx="1150576" cy="1355612"/>
          </a:xfrm>
          <a:custGeom>
            <a:avLst/>
            <a:gdLst/>
            <a:ahLst/>
            <a:cxnLst/>
            <a:rect l="l" t="t" r="r" b="b"/>
            <a:pathLst>
              <a:path w="1150576" h="1355612">
                <a:moveTo>
                  <a:pt x="0" y="0"/>
                </a:moveTo>
                <a:lnTo>
                  <a:pt x="1150575" y="0"/>
                </a:lnTo>
                <a:lnTo>
                  <a:pt x="1150575" y="1355612"/>
                </a:lnTo>
                <a:lnTo>
                  <a:pt x="0" y="1355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>
            <a:off x="10208743" y="3055158"/>
            <a:ext cx="1772033" cy="1535762"/>
          </a:xfrm>
          <a:custGeom>
            <a:avLst/>
            <a:gdLst/>
            <a:ahLst/>
            <a:cxnLst/>
            <a:rect l="l" t="t" r="r" b="b"/>
            <a:pathLst>
              <a:path w="1772033" h="1535762">
                <a:moveTo>
                  <a:pt x="0" y="0"/>
                </a:moveTo>
                <a:lnTo>
                  <a:pt x="1772033" y="0"/>
                </a:lnTo>
                <a:lnTo>
                  <a:pt x="1772033" y="1535762"/>
                </a:lnTo>
                <a:lnTo>
                  <a:pt x="0" y="1535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0579250" y="3340415"/>
            <a:ext cx="990085" cy="901877"/>
          </a:xfrm>
          <a:custGeom>
            <a:avLst/>
            <a:gdLst/>
            <a:ahLst/>
            <a:cxnLst/>
            <a:rect l="l" t="t" r="r" b="b"/>
            <a:pathLst>
              <a:path w="990085" h="901877">
                <a:moveTo>
                  <a:pt x="0" y="0"/>
                </a:moveTo>
                <a:lnTo>
                  <a:pt x="990085" y="0"/>
                </a:lnTo>
                <a:lnTo>
                  <a:pt x="990085" y="901878"/>
                </a:lnTo>
                <a:lnTo>
                  <a:pt x="0" y="9018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1934701"/>
            <a:ext cx="2514600" cy="139503"/>
            <a:chOff x="0" y="0"/>
            <a:chExt cx="662281" cy="367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4274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-216972" y="3504107"/>
            <a:ext cx="4348488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4339"/>
              </a:lnSpc>
              <a:defRPr sz="3099" b="1">
                <a:solidFill>
                  <a:srgbClr val="4ED1E8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en-US" dirty="0">
                <a:sym typeface="Montserrat Bold"/>
              </a:rPr>
              <a:t>MOBILE FIRST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70127" y="7953913"/>
            <a:ext cx="4348488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98C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INFORMATION SECURITY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51077" y="3233169"/>
            <a:ext cx="3188157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6EC9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LEGISLATION - AS - CODE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0617" y="7953913"/>
            <a:ext cx="3700052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 dirty="0">
                <a:solidFill>
                  <a:srgbClr val="99999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ARTIFICIAL</a:t>
            </a:r>
          </a:p>
          <a:p>
            <a:pPr algn="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99999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INTELLIGENCE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028700"/>
            <a:ext cx="871597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81"/>
              </a:lnSpc>
              <a:spcBef>
                <a:spcPct val="0"/>
              </a:spcBef>
            </a:pPr>
            <a:r>
              <a:rPr lang="en-US" sz="5151" b="1" u="none" strike="noStrike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Future: lookout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83A160-5C23-BCDC-F1AC-BB9F17F277DD}"/>
              </a:ext>
            </a:extLst>
          </p:cNvPr>
          <p:cNvSpPr txBox="1"/>
          <p:nvPr/>
        </p:nvSpPr>
        <p:spPr>
          <a:xfrm>
            <a:off x="1028700" y="9387548"/>
            <a:ext cx="4265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va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GB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va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smalsresearch.be/ai-maturity-model</a:t>
            </a:r>
            <a:endParaRPr lang="en-BE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nva Sans"/>
            </a:endParaRPr>
          </a:p>
          <a:p>
            <a:endParaRPr lang="en-BE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nv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4765" y="2131575"/>
            <a:ext cx="2514600" cy="139503"/>
            <a:chOff x="0" y="0"/>
            <a:chExt cx="662281" cy="36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4274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14765" y="2735698"/>
            <a:ext cx="10924212" cy="6895909"/>
          </a:xfrm>
          <a:custGeom>
            <a:avLst/>
            <a:gdLst/>
            <a:ahLst/>
            <a:cxnLst/>
            <a:rect l="l" t="t" r="r" b="b"/>
            <a:pathLst>
              <a:path w="10924212" h="6895909">
                <a:moveTo>
                  <a:pt x="0" y="0"/>
                </a:moveTo>
                <a:lnTo>
                  <a:pt x="10924213" y="0"/>
                </a:lnTo>
                <a:lnTo>
                  <a:pt x="10924213" y="6895910"/>
                </a:lnTo>
                <a:lnTo>
                  <a:pt x="0" y="689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1028700"/>
            <a:ext cx="1486416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81"/>
              </a:lnSpc>
              <a:spcBef>
                <a:spcPct val="0"/>
              </a:spcBef>
            </a:pPr>
            <a:r>
              <a:rPr lang="en-US" sz="5151" b="1" u="none" strike="noStrike" dirty="0" err="1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eIDAS</a:t>
            </a:r>
            <a:r>
              <a:rPr lang="en-US" sz="5151" b="1" u="none" strike="noStrike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European Digital Identity Wallet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097082" y="910657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5"/>
                </a:lnTo>
                <a:lnTo>
                  <a:pt x="0" y="84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454477" y="2735698"/>
            <a:ext cx="3642605" cy="3139926"/>
          </a:xfrm>
          <a:custGeom>
            <a:avLst/>
            <a:gdLst/>
            <a:ahLst/>
            <a:cxnLst/>
            <a:rect l="l" t="t" r="r" b="b"/>
            <a:pathLst>
              <a:path w="3642605" h="3139926">
                <a:moveTo>
                  <a:pt x="0" y="0"/>
                </a:moveTo>
                <a:lnTo>
                  <a:pt x="3642605" y="0"/>
                </a:lnTo>
                <a:lnTo>
                  <a:pt x="3642605" y="3139926"/>
                </a:lnTo>
                <a:lnTo>
                  <a:pt x="0" y="313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4765" y="2594928"/>
            <a:ext cx="13934928" cy="7507443"/>
          </a:xfrm>
          <a:custGeom>
            <a:avLst/>
            <a:gdLst/>
            <a:ahLst/>
            <a:cxnLst/>
            <a:rect l="l" t="t" r="r" b="b"/>
            <a:pathLst>
              <a:path w="13934928" h="7507443">
                <a:moveTo>
                  <a:pt x="0" y="0"/>
                </a:moveTo>
                <a:lnTo>
                  <a:pt x="13934929" y="0"/>
                </a:lnTo>
                <a:lnTo>
                  <a:pt x="13934929" y="7507442"/>
                </a:lnTo>
                <a:lnTo>
                  <a:pt x="0" y="7507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114765" y="2131575"/>
            <a:ext cx="2514600" cy="139503"/>
            <a:chOff x="0" y="0"/>
            <a:chExt cx="662281" cy="367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4274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28700"/>
            <a:ext cx="1486416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81"/>
              </a:lnSpc>
              <a:spcBef>
                <a:spcPct val="0"/>
              </a:spcBef>
            </a:pPr>
            <a:r>
              <a:rPr lang="en-US" sz="5151" b="1" u="none" strike="noStrike" dirty="0" err="1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eIDAS</a:t>
            </a:r>
            <a:r>
              <a:rPr lang="en-US" sz="5151" b="1" u="none" strike="noStrike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European Digital Identity Wallet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097082" y="910657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5"/>
                </a:lnTo>
                <a:lnTo>
                  <a:pt x="0" y="84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89584" y="858808"/>
            <a:ext cx="9355714" cy="8496558"/>
            <a:chOff x="0" y="0"/>
            <a:chExt cx="660400" cy="599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599754"/>
            </a:xfrm>
            <a:custGeom>
              <a:avLst/>
              <a:gdLst/>
              <a:ahLst/>
              <a:cxnLst/>
              <a:rect l="l" t="t" r="r" b="b"/>
              <a:pathLst>
                <a:path w="660400" h="599754">
                  <a:moveTo>
                    <a:pt x="220252" y="580685"/>
                  </a:moveTo>
                  <a:cubicBezTo>
                    <a:pt x="254109" y="592199"/>
                    <a:pt x="292600" y="599754"/>
                    <a:pt x="330378" y="599754"/>
                  </a:cubicBezTo>
                  <a:cubicBezTo>
                    <a:pt x="368157" y="599754"/>
                    <a:pt x="404509" y="593277"/>
                    <a:pt x="438009" y="581763"/>
                  </a:cubicBezTo>
                  <a:cubicBezTo>
                    <a:pt x="438723" y="581404"/>
                    <a:pt x="439435" y="581404"/>
                    <a:pt x="440148" y="581044"/>
                  </a:cubicBezTo>
                  <a:cubicBezTo>
                    <a:pt x="565955" y="534989"/>
                    <a:pt x="658618" y="413375"/>
                    <a:pt x="660400" y="27598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75780"/>
                  </a:lnTo>
                  <a:cubicBezTo>
                    <a:pt x="1782" y="414094"/>
                    <a:pt x="93019" y="535709"/>
                    <a:pt x="220252" y="5806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26ABD3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520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10674" y="755622"/>
            <a:ext cx="9639827" cy="1857858"/>
          </a:xfrm>
          <a:custGeom>
            <a:avLst/>
            <a:gdLst/>
            <a:ahLst/>
            <a:cxnLst/>
            <a:rect l="l" t="t" r="r" b="b"/>
            <a:pathLst>
              <a:path w="9639827" h="1857858">
                <a:moveTo>
                  <a:pt x="0" y="0"/>
                </a:moveTo>
                <a:lnTo>
                  <a:pt x="9639827" y="0"/>
                </a:lnTo>
                <a:lnTo>
                  <a:pt x="9639827" y="1857857"/>
                </a:lnTo>
                <a:lnTo>
                  <a:pt x="0" y="1857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755567" y="944904"/>
            <a:ext cx="4715550" cy="908815"/>
          </a:xfrm>
          <a:custGeom>
            <a:avLst/>
            <a:gdLst/>
            <a:ahLst/>
            <a:cxnLst/>
            <a:rect l="l" t="t" r="r" b="b"/>
            <a:pathLst>
              <a:path w="4715550" h="908815">
                <a:moveTo>
                  <a:pt x="0" y="0"/>
                </a:moveTo>
                <a:lnTo>
                  <a:pt x="4715550" y="0"/>
                </a:lnTo>
                <a:lnTo>
                  <a:pt x="4715550" y="908815"/>
                </a:lnTo>
                <a:lnTo>
                  <a:pt x="0" y="90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820399" y="3137354"/>
            <a:ext cx="9639827" cy="1857858"/>
          </a:xfrm>
          <a:custGeom>
            <a:avLst/>
            <a:gdLst/>
            <a:ahLst/>
            <a:cxnLst/>
            <a:rect l="l" t="t" r="r" b="b"/>
            <a:pathLst>
              <a:path w="9639827" h="1857858">
                <a:moveTo>
                  <a:pt x="0" y="0"/>
                </a:moveTo>
                <a:lnTo>
                  <a:pt x="9639827" y="0"/>
                </a:lnTo>
                <a:lnTo>
                  <a:pt x="9639827" y="1857858"/>
                </a:lnTo>
                <a:lnTo>
                  <a:pt x="0" y="1857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365292" y="3326637"/>
            <a:ext cx="4715550" cy="908815"/>
          </a:xfrm>
          <a:custGeom>
            <a:avLst/>
            <a:gdLst/>
            <a:ahLst/>
            <a:cxnLst/>
            <a:rect l="l" t="t" r="r" b="b"/>
            <a:pathLst>
              <a:path w="4715550" h="908815">
                <a:moveTo>
                  <a:pt x="0" y="0"/>
                </a:moveTo>
                <a:lnTo>
                  <a:pt x="4715550" y="0"/>
                </a:lnTo>
                <a:lnTo>
                  <a:pt x="4715550" y="908815"/>
                </a:lnTo>
                <a:lnTo>
                  <a:pt x="0" y="90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820399" y="5712286"/>
            <a:ext cx="9639827" cy="1857858"/>
          </a:xfrm>
          <a:custGeom>
            <a:avLst/>
            <a:gdLst/>
            <a:ahLst/>
            <a:cxnLst/>
            <a:rect l="l" t="t" r="r" b="b"/>
            <a:pathLst>
              <a:path w="9639827" h="1857858">
                <a:moveTo>
                  <a:pt x="0" y="0"/>
                </a:moveTo>
                <a:lnTo>
                  <a:pt x="9639827" y="0"/>
                </a:lnTo>
                <a:lnTo>
                  <a:pt x="9639827" y="1857858"/>
                </a:lnTo>
                <a:lnTo>
                  <a:pt x="0" y="1857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365292" y="5901569"/>
            <a:ext cx="4715550" cy="908815"/>
          </a:xfrm>
          <a:custGeom>
            <a:avLst/>
            <a:gdLst/>
            <a:ahLst/>
            <a:cxnLst/>
            <a:rect l="l" t="t" r="r" b="b"/>
            <a:pathLst>
              <a:path w="4715550" h="908815">
                <a:moveTo>
                  <a:pt x="0" y="0"/>
                </a:moveTo>
                <a:lnTo>
                  <a:pt x="4715550" y="0"/>
                </a:lnTo>
                <a:lnTo>
                  <a:pt x="4715550" y="908815"/>
                </a:lnTo>
                <a:lnTo>
                  <a:pt x="0" y="90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210674" y="8096718"/>
            <a:ext cx="9639827" cy="1857858"/>
          </a:xfrm>
          <a:custGeom>
            <a:avLst/>
            <a:gdLst/>
            <a:ahLst/>
            <a:cxnLst/>
            <a:rect l="l" t="t" r="r" b="b"/>
            <a:pathLst>
              <a:path w="9639827" h="1857858">
                <a:moveTo>
                  <a:pt x="0" y="0"/>
                </a:moveTo>
                <a:lnTo>
                  <a:pt x="9639827" y="0"/>
                </a:lnTo>
                <a:lnTo>
                  <a:pt x="9639827" y="1857858"/>
                </a:lnTo>
                <a:lnTo>
                  <a:pt x="0" y="1857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755567" y="8286000"/>
            <a:ext cx="4715550" cy="908815"/>
          </a:xfrm>
          <a:custGeom>
            <a:avLst/>
            <a:gdLst/>
            <a:ahLst/>
            <a:cxnLst/>
            <a:rect l="l" t="t" r="r" b="b"/>
            <a:pathLst>
              <a:path w="4715550" h="908815">
                <a:moveTo>
                  <a:pt x="0" y="0"/>
                </a:moveTo>
                <a:lnTo>
                  <a:pt x="4715550" y="0"/>
                </a:lnTo>
                <a:lnTo>
                  <a:pt x="4715550" y="908815"/>
                </a:lnTo>
                <a:lnTo>
                  <a:pt x="0" y="90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592983" y="6007997"/>
            <a:ext cx="348785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2399" b="1" u="none" strike="noStrike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Documents anywhere, anytime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633292" y="1483532"/>
            <a:ext cx="2582762" cy="2582751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7527" r="-375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357274" y="1542564"/>
            <a:ext cx="2582762" cy="2582751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357274" y="6994625"/>
            <a:ext cx="2582762" cy="2582751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7081" r="-278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633292" y="6972309"/>
            <a:ext cx="2582762" cy="2582751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007679" y="1237069"/>
            <a:ext cx="3039030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399" b="1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Instant Messaging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592983" y="3442590"/>
            <a:ext cx="3440143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2399" b="1" u="none" strike="noStrike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Automating back-office processes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73721" y="3688815"/>
            <a:ext cx="5348643" cy="285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5"/>
              </a:lnSpc>
            </a:pPr>
            <a:r>
              <a:rPr lang="en-US" sz="4800" b="1" u="sng" dirty="0" err="1">
                <a:solidFill>
                  <a:srgbClr val="26ABD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eID</a:t>
            </a:r>
            <a:r>
              <a:rPr lang="en-US" sz="4800" b="1" i="1" dirty="0" err="1">
                <a:solidFill>
                  <a:srgbClr val="737373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</a:t>
            </a:r>
            <a:r>
              <a:rPr lang="en-US" sz="4800" b="1" u="sng" dirty="0" err="1">
                <a:solidFill>
                  <a:srgbClr val="26ABD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</a:t>
            </a:r>
            <a:r>
              <a:rPr lang="en-US" sz="4800" b="1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European Digital Identity Wallet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07679" y="8578166"/>
            <a:ext cx="3039030" cy="3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2399" b="1" u="none" strike="noStrike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Scanning tool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53125" y="1057165"/>
            <a:ext cx="538479" cy="62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1"/>
              </a:lnSpc>
            </a:pPr>
            <a:r>
              <a:rPr lang="en-US" sz="42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74863" y="3497930"/>
            <a:ext cx="538479" cy="62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1"/>
              </a:lnSpc>
            </a:pPr>
            <a:r>
              <a:rPr lang="en-US" sz="42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574863" y="6047572"/>
            <a:ext cx="538479" cy="62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1"/>
              </a:lnSpc>
            </a:pPr>
            <a:r>
              <a:rPr lang="en-US" sz="42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53125" y="8479193"/>
            <a:ext cx="538479" cy="62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1"/>
              </a:lnSpc>
            </a:pPr>
            <a:r>
              <a:rPr lang="en-US" sz="42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5357274" y="4235452"/>
            <a:ext cx="2582762" cy="2582751"/>
            <a:chOff x="0" y="0"/>
            <a:chExt cx="6350000" cy="63499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633292" y="4227632"/>
            <a:ext cx="2582762" cy="2582751"/>
            <a:chOff x="0" y="0"/>
            <a:chExt cx="6350000" cy="63499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3027" r="-8161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223" y="909914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4"/>
                </a:lnTo>
                <a:lnTo>
                  <a:pt x="0" y="84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28661" y="9446026"/>
            <a:ext cx="141982" cy="144879"/>
          </a:xfrm>
          <a:custGeom>
            <a:avLst/>
            <a:gdLst/>
            <a:ahLst/>
            <a:cxnLst/>
            <a:rect l="l" t="t" r="r" b="b"/>
            <a:pathLst>
              <a:path w="141982" h="144879">
                <a:moveTo>
                  <a:pt x="0" y="0"/>
                </a:moveTo>
                <a:lnTo>
                  <a:pt x="141982" y="0"/>
                </a:lnTo>
                <a:lnTo>
                  <a:pt x="141982" y="144880"/>
                </a:lnTo>
                <a:lnTo>
                  <a:pt x="0" y="14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617946" y="9070573"/>
            <a:ext cx="294044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frank.robben@mail.fgov.be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7395" y="9374257"/>
            <a:ext cx="14702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@FrRobben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26618" y="9635524"/>
            <a:ext cx="1203276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ksz.fgov.be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6445" y="9635524"/>
            <a:ext cx="1777298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frank.robben.be</a:t>
            </a:r>
          </a:p>
        </p:txBody>
      </p:sp>
      <p:sp>
        <p:nvSpPr>
          <p:cNvPr id="8" name="AutoShape 8"/>
          <p:cNvSpPr/>
          <p:nvPr/>
        </p:nvSpPr>
        <p:spPr>
          <a:xfrm>
            <a:off x="3502793" y="970219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5029919" y="9635524"/>
            <a:ext cx="1792404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ehealth.fgov.be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867994" y="970219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6746124" y="968168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927099" y="9635524"/>
            <a:ext cx="1792404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smals.be</a:t>
            </a:r>
          </a:p>
        </p:txBody>
      </p:sp>
      <p:grpSp>
        <p:nvGrpSpPr>
          <p:cNvPr id="13" name="Group 13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95437" y="3606215"/>
            <a:ext cx="15087600" cy="2341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</a:pPr>
            <a:r>
              <a:rPr lang="en-US" sz="6600" b="1" dirty="0">
                <a:solidFill>
                  <a:srgbClr val="999999"/>
                </a:solidFill>
                <a:latin typeface="Montserrat" panose="020B0604020202020204" charset="0"/>
              </a:rPr>
              <a:t>“Together, we invest and innovate for collective prosperity”</a:t>
            </a:r>
            <a:endParaRPr lang="en-US" sz="6600" dirty="0">
              <a:solidFill>
                <a:srgbClr val="999999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2105025" y="3638052"/>
            <a:ext cx="3086100" cy="2591198"/>
            <a:chOff x="0" y="0"/>
            <a:chExt cx="812800" cy="6824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82455"/>
            </a:xfrm>
            <a:custGeom>
              <a:avLst/>
              <a:gdLst/>
              <a:ahLst/>
              <a:cxnLst/>
              <a:rect l="l" t="t" r="r" b="b"/>
              <a:pathLst>
                <a:path w="812800" h="682455">
                  <a:moveTo>
                    <a:pt x="609600" y="0"/>
                  </a:moveTo>
                  <a:cubicBezTo>
                    <a:pt x="721824" y="0"/>
                    <a:pt x="812800" y="152773"/>
                    <a:pt x="812800" y="341228"/>
                  </a:cubicBezTo>
                  <a:cubicBezTo>
                    <a:pt x="812800" y="529682"/>
                    <a:pt x="721824" y="682455"/>
                    <a:pt x="609600" y="682455"/>
                  </a:cubicBezTo>
                  <a:lnTo>
                    <a:pt x="203200" y="682455"/>
                  </a:lnTo>
                  <a:cubicBezTo>
                    <a:pt x="90976" y="682455"/>
                    <a:pt x="0" y="529682"/>
                    <a:pt x="0" y="341228"/>
                  </a:cubicBezTo>
                  <a:cubicBezTo>
                    <a:pt x="0" y="15277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730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297400" y="3638052"/>
            <a:ext cx="3086100" cy="2579548"/>
            <a:chOff x="0" y="0"/>
            <a:chExt cx="812800" cy="6793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79387"/>
            </a:xfrm>
            <a:custGeom>
              <a:avLst/>
              <a:gdLst/>
              <a:ahLst/>
              <a:cxnLst/>
              <a:rect l="l" t="t" r="r" b="b"/>
              <a:pathLst>
                <a:path w="812800" h="679387">
                  <a:moveTo>
                    <a:pt x="609600" y="0"/>
                  </a:moveTo>
                  <a:cubicBezTo>
                    <a:pt x="721824" y="0"/>
                    <a:pt x="812800" y="152086"/>
                    <a:pt x="812800" y="339694"/>
                  </a:cubicBezTo>
                  <a:cubicBezTo>
                    <a:pt x="812800" y="527301"/>
                    <a:pt x="721824" y="679387"/>
                    <a:pt x="609600" y="679387"/>
                  </a:cubicBezTo>
                  <a:lnTo>
                    <a:pt x="203200" y="679387"/>
                  </a:lnTo>
                  <a:cubicBezTo>
                    <a:pt x="90976" y="679387"/>
                    <a:pt x="0" y="527301"/>
                    <a:pt x="0" y="339694"/>
                  </a:cubicBezTo>
                  <a:cubicBezTo>
                    <a:pt x="0" y="15208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727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11276-D8F6-FDA3-6529-EAEA8E930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C30A48-381B-AB18-E804-6AC32D86FCCA}"/>
              </a:ext>
            </a:extLst>
          </p:cNvPr>
          <p:cNvSpPr/>
          <p:nvPr/>
        </p:nvSpPr>
        <p:spPr>
          <a:xfrm>
            <a:off x="607223" y="909914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4"/>
                </a:lnTo>
                <a:lnTo>
                  <a:pt x="0" y="84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CC5001-0515-69CD-1B36-D804316D077C}"/>
              </a:ext>
            </a:extLst>
          </p:cNvPr>
          <p:cNvSpPr/>
          <p:nvPr/>
        </p:nvSpPr>
        <p:spPr>
          <a:xfrm>
            <a:off x="1728661" y="9446026"/>
            <a:ext cx="141982" cy="144879"/>
          </a:xfrm>
          <a:custGeom>
            <a:avLst/>
            <a:gdLst/>
            <a:ahLst/>
            <a:cxnLst/>
            <a:rect l="l" t="t" r="r" b="b"/>
            <a:pathLst>
              <a:path w="141982" h="144879">
                <a:moveTo>
                  <a:pt x="0" y="0"/>
                </a:moveTo>
                <a:lnTo>
                  <a:pt x="141982" y="0"/>
                </a:lnTo>
                <a:lnTo>
                  <a:pt x="141982" y="144880"/>
                </a:lnTo>
                <a:lnTo>
                  <a:pt x="0" y="14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26CBED1-3AC9-3EB2-E8F7-DD0544751C39}"/>
              </a:ext>
            </a:extLst>
          </p:cNvPr>
          <p:cNvSpPr txBox="1"/>
          <p:nvPr/>
        </p:nvSpPr>
        <p:spPr>
          <a:xfrm>
            <a:off x="1617946" y="9070573"/>
            <a:ext cx="294044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frank.robben@mail.fgov.be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9A69CE8-4C08-992A-8767-37FB47F3D999}"/>
              </a:ext>
            </a:extLst>
          </p:cNvPr>
          <p:cNvSpPr txBox="1"/>
          <p:nvPr/>
        </p:nvSpPr>
        <p:spPr>
          <a:xfrm>
            <a:off x="1687395" y="9374257"/>
            <a:ext cx="14702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@FrRobben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ED343BA-030E-9C31-EEE8-58837E7F70D0}"/>
              </a:ext>
            </a:extLst>
          </p:cNvPr>
          <p:cNvSpPr txBox="1"/>
          <p:nvPr/>
        </p:nvSpPr>
        <p:spPr>
          <a:xfrm>
            <a:off x="3626618" y="9635524"/>
            <a:ext cx="1203276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ksz.fgov.be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6684DC7-5BB7-5CB1-2948-DCB3FB5EFD40}"/>
              </a:ext>
            </a:extLst>
          </p:cNvPr>
          <p:cNvSpPr txBox="1"/>
          <p:nvPr/>
        </p:nvSpPr>
        <p:spPr>
          <a:xfrm>
            <a:off x="1706445" y="9635524"/>
            <a:ext cx="1777298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frank.robben.be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B045F95-A0C6-2B1C-D2A7-93F0032AB851}"/>
              </a:ext>
            </a:extLst>
          </p:cNvPr>
          <p:cNvSpPr/>
          <p:nvPr/>
        </p:nvSpPr>
        <p:spPr>
          <a:xfrm>
            <a:off x="3502793" y="970219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D3ED2C1-E2EE-7602-62F0-9EF357BD926E}"/>
              </a:ext>
            </a:extLst>
          </p:cNvPr>
          <p:cNvSpPr txBox="1"/>
          <p:nvPr/>
        </p:nvSpPr>
        <p:spPr>
          <a:xfrm>
            <a:off x="5029919" y="9635524"/>
            <a:ext cx="1792404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ehealth.fgov.be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06801C5-9CCD-3A7A-6561-DBABAE67EBE7}"/>
              </a:ext>
            </a:extLst>
          </p:cNvPr>
          <p:cNvSpPr/>
          <p:nvPr/>
        </p:nvSpPr>
        <p:spPr>
          <a:xfrm>
            <a:off x="4867994" y="970219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7E3007CA-B8ED-7307-1DA7-A7E3856BA394}"/>
              </a:ext>
            </a:extLst>
          </p:cNvPr>
          <p:cNvSpPr/>
          <p:nvPr/>
        </p:nvSpPr>
        <p:spPr>
          <a:xfrm>
            <a:off x="6746124" y="9681689"/>
            <a:ext cx="0" cy="299972"/>
          </a:xfrm>
          <a:prstGeom prst="line">
            <a:avLst/>
          </a:prstGeom>
          <a:ln w="38100" cap="flat">
            <a:solidFill>
              <a:srgbClr val="25AB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3EF6957-AEF2-F70D-93C7-9769F806971C}"/>
              </a:ext>
            </a:extLst>
          </p:cNvPr>
          <p:cNvSpPr txBox="1"/>
          <p:nvPr/>
        </p:nvSpPr>
        <p:spPr>
          <a:xfrm>
            <a:off x="6927099" y="9635524"/>
            <a:ext cx="1792404" cy="30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303642"/>
                </a:solidFill>
                <a:latin typeface="Montserrat"/>
                <a:ea typeface="Montserrat"/>
                <a:cs typeface="Montserrat"/>
                <a:sym typeface="Montserrat"/>
              </a:rPr>
              <a:t>smals.be</a:t>
            </a: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B0056B4-9BDB-1EDB-C6EF-2C2AA8647875}"/>
              </a:ext>
            </a:extLst>
          </p:cNvPr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95A8652-F819-2BF5-1D3A-4CD3AE41A5A1}"/>
                </a:ext>
              </a:extLst>
            </p:cNvPr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A9696B7-8C9C-70B5-1857-F076AA38977B}"/>
                </a:ext>
              </a:extLst>
            </p:cNvPr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F437033-5441-3559-4852-D5278BE205E0}"/>
              </a:ext>
            </a:extLst>
          </p:cNvPr>
          <p:cNvGrpSpPr/>
          <p:nvPr/>
        </p:nvGrpSpPr>
        <p:grpSpPr>
          <a:xfrm>
            <a:off x="-2105025" y="3638052"/>
            <a:ext cx="3086100" cy="2591198"/>
            <a:chOff x="0" y="0"/>
            <a:chExt cx="812800" cy="682455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A192FDA-CD11-224F-4E19-CC35F6624695}"/>
                </a:ext>
              </a:extLst>
            </p:cNvPr>
            <p:cNvSpPr/>
            <p:nvPr/>
          </p:nvSpPr>
          <p:spPr>
            <a:xfrm>
              <a:off x="0" y="0"/>
              <a:ext cx="812800" cy="682455"/>
            </a:xfrm>
            <a:custGeom>
              <a:avLst/>
              <a:gdLst/>
              <a:ahLst/>
              <a:cxnLst/>
              <a:rect l="l" t="t" r="r" b="b"/>
              <a:pathLst>
                <a:path w="812800" h="682455">
                  <a:moveTo>
                    <a:pt x="609600" y="0"/>
                  </a:moveTo>
                  <a:cubicBezTo>
                    <a:pt x="721824" y="0"/>
                    <a:pt x="812800" y="152773"/>
                    <a:pt x="812800" y="341228"/>
                  </a:cubicBezTo>
                  <a:cubicBezTo>
                    <a:pt x="812800" y="529682"/>
                    <a:pt x="721824" y="682455"/>
                    <a:pt x="609600" y="682455"/>
                  </a:cubicBezTo>
                  <a:lnTo>
                    <a:pt x="203200" y="682455"/>
                  </a:lnTo>
                  <a:cubicBezTo>
                    <a:pt x="90976" y="682455"/>
                    <a:pt x="0" y="529682"/>
                    <a:pt x="0" y="341228"/>
                  </a:cubicBezTo>
                  <a:cubicBezTo>
                    <a:pt x="0" y="15277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BD808B0-D123-354F-BE25-F9DC5541F466}"/>
                </a:ext>
              </a:extLst>
            </p:cNvPr>
            <p:cNvSpPr txBox="1"/>
            <p:nvPr/>
          </p:nvSpPr>
          <p:spPr>
            <a:xfrm>
              <a:off x="0" y="-47625"/>
              <a:ext cx="812800" cy="730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B436065-A36F-2146-AF6B-324A6DAE2D64}"/>
              </a:ext>
            </a:extLst>
          </p:cNvPr>
          <p:cNvGrpSpPr/>
          <p:nvPr/>
        </p:nvGrpSpPr>
        <p:grpSpPr>
          <a:xfrm>
            <a:off x="17297400" y="3638052"/>
            <a:ext cx="3086100" cy="2579548"/>
            <a:chOff x="0" y="0"/>
            <a:chExt cx="812800" cy="67938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A039358-138E-D17C-0710-C69A46F6646D}"/>
                </a:ext>
              </a:extLst>
            </p:cNvPr>
            <p:cNvSpPr/>
            <p:nvPr/>
          </p:nvSpPr>
          <p:spPr>
            <a:xfrm>
              <a:off x="0" y="0"/>
              <a:ext cx="812800" cy="679387"/>
            </a:xfrm>
            <a:custGeom>
              <a:avLst/>
              <a:gdLst/>
              <a:ahLst/>
              <a:cxnLst/>
              <a:rect l="l" t="t" r="r" b="b"/>
              <a:pathLst>
                <a:path w="812800" h="679387">
                  <a:moveTo>
                    <a:pt x="609600" y="0"/>
                  </a:moveTo>
                  <a:cubicBezTo>
                    <a:pt x="721824" y="0"/>
                    <a:pt x="812800" y="152086"/>
                    <a:pt x="812800" y="339694"/>
                  </a:cubicBezTo>
                  <a:cubicBezTo>
                    <a:pt x="812800" y="527301"/>
                    <a:pt x="721824" y="679387"/>
                    <a:pt x="609600" y="679387"/>
                  </a:cubicBezTo>
                  <a:lnTo>
                    <a:pt x="203200" y="679387"/>
                  </a:lnTo>
                  <a:cubicBezTo>
                    <a:pt x="90976" y="679387"/>
                    <a:pt x="0" y="527301"/>
                    <a:pt x="0" y="339694"/>
                  </a:cubicBezTo>
                  <a:cubicBezTo>
                    <a:pt x="0" y="15208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339EE72E-87DE-8516-5BC9-B8213DD01584}"/>
                </a:ext>
              </a:extLst>
            </p:cNvPr>
            <p:cNvSpPr txBox="1"/>
            <p:nvPr/>
          </p:nvSpPr>
          <p:spPr>
            <a:xfrm>
              <a:off x="0" y="-47625"/>
              <a:ext cx="812800" cy="727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3" name="Picture 2" descr="Ready For The Renaissance">
            <a:extLst>
              <a:ext uri="{FF2B5EF4-FFF2-40B4-BE49-F238E27FC236}">
                <a16:creationId xmlns:a16="http://schemas.microsoft.com/office/drawing/2014/main" id="{5DA96C0B-1843-D758-BF03-90083C4C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256" y="984476"/>
            <a:ext cx="10515600" cy="7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9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6325" y="2705100"/>
            <a:ext cx="2514600" cy="139503"/>
            <a:chOff x="0" y="0"/>
            <a:chExt cx="662281" cy="36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76325" y="5023209"/>
            <a:ext cx="7311324" cy="248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55" lvl="1" indent="-272678" algn="l">
              <a:lnSpc>
                <a:spcPts val="5051"/>
              </a:lnSpc>
              <a:buFont typeface="Arial"/>
              <a:buChar char="•"/>
            </a:pPr>
            <a:r>
              <a:rPr lang="en-US" sz="2525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Policy making support</a:t>
            </a:r>
          </a:p>
          <a:p>
            <a:pPr marL="545355" lvl="1" indent="-272678" algn="l">
              <a:lnSpc>
                <a:spcPts val="5051"/>
              </a:lnSpc>
              <a:buFont typeface="Arial"/>
              <a:buChar char="•"/>
            </a:pPr>
            <a:r>
              <a:rPr lang="en-US" sz="2525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Running large ICT organizations</a:t>
            </a:r>
          </a:p>
          <a:p>
            <a:pPr marL="545355" lvl="1" indent="-272678" algn="l">
              <a:lnSpc>
                <a:spcPts val="5051"/>
              </a:lnSpc>
              <a:buFont typeface="Arial"/>
              <a:buChar char="•"/>
            </a:pPr>
            <a:r>
              <a:rPr lang="en-US" sz="2525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Creating ICT ecosystems</a:t>
            </a:r>
          </a:p>
          <a:p>
            <a:pPr marL="545355" lvl="1" indent="-272678" algn="l">
              <a:lnSpc>
                <a:spcPts val="5051"/>
              </a:lnSpc>
              <a:buFont typeface="Arial"/>
              <a:buChar char="•"/>
            </a:pPr>
            <a:r>
              <a:rPr lang="en-US" sz="2525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Privacy advocacy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28700"/>
            <a:ext cx="5634574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My professional experience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6325" y="3584934"/>
            <a:ext cx="934821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i="1" dirty="0">
                <a:solidFill>
                  <a:srgbClr val="A6A6A6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Building on solid expertise &amp; experience in Legal, ICT &amp; Management</a:t>
            </a:r>
          </a:p>
          <a:p>
            <a:pPr algn="l">
              <a:lnSpc>
                <a:spcPts val="4320"/>
              </a:lnSpc>
            </a:pPr>
            <a:endParaRPr lang="en-US" sz="3600" b="1" i="1" dirty="0">
              <a:solidFill>
                <a:srgbClr val="A6A6A6"/>
              </a:solidFill>
              <a:latin typeface="Montserrat Medium Italics"/>
              <a:ea typeface="Montserrat Medium Italics"/>
              <a:cs typeface="Montserrat Medium Italics"/>
              <a:sym typeface="Montserrat Medium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07223" y="909914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4"/>
                </a:lnTo>
                <a:lnTo>
                  <a:pt x="0" y="84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1439408" y="2705100"/>
            <a:ext cx="9320342" cy="9362175"/>
            <a:chOff x="0" y="0"/>
            <a:chExt cx="812800" cy="8164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6448"/>
            </a:xfrm>
            <a:custGeom>
              <a:avLst/>
              <a:gdLst/>
              <a:ahLst/>
              <a:cxnLst/>
              <a:rect l="l" t="t" r="r" b="b"/>
              <a:pathLst>
                <a:path w="812800" h="816448">
                  <a:moveTo>
                    <a:pt x="406400" y="0"/>
                  </a:moveTo>
                  <a:cubicBezTo>
                    <a:pt x="181951" y="0"/>
                    <a:pt x="0" y="182768"/>
                    <a:pt x="0" y="408224"/>
                  </a:cubicBezTo>
                  <a:cubicBezTo>
                    <a:pt x="0" y="633680"/>
                    <a:pt x="181951" y="816448"/>
                    <a:pt x="406400" y="816448"/>
                  </a:cubicBezTo>
                  <a:cubicBezTo>
                    <a:pt x="630849" y="816448"/>
                    <a:pt x="812800" y="633680"/>
                    <a:pt x="812800" y="408224"/>
                  </a:cubicBezTo>
                  <a:cubicBezTo>
                    <a:pt x="812800" y="18276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442"/>
              <a:ext cx="660400" cy="701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07778" y="3284911"/>
            <a:ext cx="5611697" cy="5611675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7978" b="-320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2600" y="1343025"/>
            <a:ext cx="9972953" cy="997295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28953" y="1343025"/>
            <a:ext cx="9972953" cy="997295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58600" y="3826060"/>
            <a:ext cx="4370801" cy="437080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817961" y="1949001"/>
            <a:ext cx="2649278" cy="996791"/>
          </a:xfrm>
          <a:custGeom>
            <a:avLst/>
            <a:gdLst/>
            <a:ahLst/>
            <a:cxnLst/>
            <a:rect l="l" t="t" r="r" b="b"/>
            <a:pathLst>
              <a:path w="2649278" h="996791">
                <a:moveTo>
                  <a:pt x="0" y="0"/>
                </a:moveTo>
                <a:lnTo>
                  <a:pt x="2649278" y="0"/>
                </a:lnTo>
                <a:lnTo>
                  <a:pt x="2649278" y="996791"/>
                </a:lnTo>
                <a:lnTo>
                  <a:pt x="0" y="996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2967716" y="3727175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2967716" y="4661687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2967716" y="5596199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>
            <a:off x="2967716" y="6530711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>
            <a:off x="2967716" y="7465223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>
            <a:off x="2967716" y="8399735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8" name="AutoShape 18"/>
          <p:cNvSpPr/>
          <p:nvPr/>
        </p:nvSpPr>
        <p:spPr>
          <a:xfrm>
            <a:off x="2967716" y="9334247"/>
            <a:ext cx="807451" cy="0"/>
          </a:xfrm>
          <a:prstGeom prst="line">
            <a:avLst/>
          </a:prstGeom>
          <a:ln w="38100" cap="rnd">
            <a:solidFill>
              <a:srgbClr val="A9B4C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>
            <a:off x="12939269" y="3727175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" name="AutoShape 20"/>
          <p:cNvSpPr/>
          <p:nvPr/>
        </p:nvSpPr>
        <p:spPr>
          <a:xfrm>
            <a:off x="12939269" y="4661687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1" name="AutoShape 21"/>
          <p:cNvSpPr/>
          <p:nvPr/>
        </p:nvSpPr>
        <p:spPr>
          <a:xfrm>
            <a:off x="12939269" y="5596199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2" name="AutoShape 22"/>
          <p:cNvSpPr/>
          <p:nvPr/>
        </p:nvSpPr>
        <p:spPr>
          <a:xfrm>
            <a:off x="12939269" y="6530711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AutoShape 23"/>
          <p:cNvSpPr/>
          <p:nvPr/>
        </p:nvSpPr>
        <p:spPr>
          <a:xfrm>
            <a:off x="12939269" y="7465223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AutoShape 24"/>
          <p:cNvSpPr/>
          <p:nvPr/>
        </p:nvSpPr>
        <p:spPr>
          <a:xfrm>
            <a:off x="12939269" y="8399735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12939269" y="9334247"/>
            <a:ext cx="807451" cy="0"/>
          </a:xfrm>
          <a:prstGeom prst="line">
            <a:avLst/>
          </a:prstGeom>
          <a:ln w="38100" cap="rnd">
            <a:solidFill>
              <a:srgbClr val="FCFDF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5400000">
            <a:off x="8534063" y="3599634"/>
            <a:ext cx="1219875" cy="904232"/>
          </a:xfrm>
          <a:custGeom>
            <a:avLst/>
            <a:gdLst/>
            <a:ahLst/>
            <a:cxnLst/>
            <a:rect l="l" t="t" r="r" b="b"/>
            <a:pathLst>
              <a:path w="1219875" h="904232">
                <a:moveTo>
                  <a:pt x="0" y="0"/>
                </a:moveTo>
                <a:lnTo>
                  <a:pt x="1219874" y="0"/>
                </a:lnTo>
                <a:lnTo>
                  <a:pt x="1219874" y="904232"/>
                </a:lnTo>
                <a:lnTo>
                  <a:pt x="0" y="904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2967716" y="3315695"/>
            <a:ext cx="2380893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Profit driven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67716" y="4251050"/>
            <a:ext cx="2670029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Market focus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67716" y="5143202"/>
            <a:ext cx="237961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Competitive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67716" y="6081974"/>
            <a:ext cx="3421919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Limited audience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67716" y="7016486"/>
            <a:ext cx="2940231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Microeconomic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67716" y="7950998"/>
            <a:ext cx="237961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Shareholders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67716" y="8885510"/>
            <a:ext cx="237961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939269" y="3315695"/>
            <a:ext cx="2787473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 driven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939269" y="4251050"/>
            <a:ext cx="336149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Broad society focus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39269" y="5143202"/>
            <a:ext cx="237961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Cooperative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39269" y="6081974"/>
            <a:ext cx="237961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Inclusive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39269" y="7016486"/>
            <a:ext cx="317379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Macroeconomic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939269" y="7950998"/>
            <a:ext cx="4282487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Collective ownership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939269" y="8885510"/>
            <a:ext cx="317379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Innovation² 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402454" y="109649"/>
            <a:ext cx="5483092" cy="164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32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BUILDING </a:t>
            </a:r>
          </a:p>
          <a:p>
            <a:pPr algn="ctr">
              <a:lnSpc>
                <a:spcPts val="4416"/>
              </a:lnSpc>
            </a:pPr>
            <a:r>
              <a:rPr lang="en-US" sz="3200" b="1" strike="sngStrike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COMPETITIVE</a:t>
            </a:r>
            <a:r>
              <a:rPr lang="en-US" sz="3200" b="1" strike="sngStrike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2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ADVANTAGES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834631" y="5080787"/>
            <a:ext cx="4618738" cy="1641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32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BUILDING</a:t>
            </a:r>
          </a:p>
          <a:p>
            <a:pPr algn="ctr">
              <a:lnSpc>
                <a:spcPts val="4416"/>
              </a:lnSpc>
            </a:pPr>
            <a:r>
              <a:rPr lang="en-US" sz="3200" b="1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COLLABORATIVE </a:t>
            </a:r>
            <a:r>
              <a:rPr lang="en-US" sz="32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ADVANTAGES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967716" y="1775314"/>
            <a:ext cx="4187428" cy="67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000" b="1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PRIVATE</a:t>
            </a:r>
            <a:r>
              <a:rPr lang="en-US" sz="40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967716" y="2426823"/>
            <a:ext cx="4187428" cy="53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6"/>
              </a:lnSpc>
            </a:pPr>
            <a:r>
              <a:rPr lang="en-US" sz="3200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SECTOR Dynamics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939269" y="1882326"/>
            <a:ext cx="4187428" cy="67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000" b="1" dirty="0">
                <a:solidFill>
                  <a:srgbClr val="FC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PUBLIC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939269" y="2533836"/>
            <a:ext cx="4187428" cy="53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6"/>
              </a:lnSpc>
            </a:pPr>
            <a:r>
              <a:rPr lang="en-US" sz="3200" b="1" dirty="0">
                <a:solidFill>
                  <a:srgbClr val="FCFDF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SECTOR Dynamics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7750" y="1981462"/>
            <a:ext cx="2514600" cy="139503"/>
            <a:chOff x="0" y="0"/>
            <a:chExt cx="662281" cy="36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28700"/>
            <a:ext cx="658540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Consistent strategy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031808" y="2489536"/>
            <a:ext cx="6411055" cy="7682470"/>
            <a:chOff x="0" y="0"/>
            <a:chExt cx="987878" cy="11837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7878" cy="1183790"/>
            </a:xfrm>
            <a:custGeom>
              <a:avLst/>
              <a:gdLst/>
              <a:ahLst/>
              <a:cxnLst/>
              <a:rect l="l" t="t" r="r" b="b"/>
              <a:pathLst>
                <a:path w="987878" h="1183790">
                  <a:moveTo>
                    <a:pt x="74871" y="0"/>
                  </a:moveTo>
                  <a:lnTo>
                    <a:pt x="913007" y="0"/>
                  </a:lnTo>
                  <a:cubicBezTo>
                    <a:pt x="954357" y="0"/>
                    <a:pt x="987878" y="33521"/>
                    <a:pt x="987878" y="74871"/>
                  </a:cubicBezTo>
                  <a:lnTo>
                    <a:pt x="987878" y="1108919"/>
                  </a:lnTo>
                  <a:cubicBezTo>
                    <a:pt x="987878" y="1150269"/>
                    <a:pt x="954357" y="1183790"/>
                    <a:pt x="913007" y="1183790"/>
                  </a:cubicBezTo>
                  <a:lnTo>
                    <a:pt x="74871" y="1183790"/>
                  </a:lnTo>
                  <a:cubicBezTo>
                    <a:pt x="55014" y="1183790"/>
                    <a:pt x="35970" y="1175902"/>
                    <a:pt x="21929" y="1161861"/>
                  </a:cubicBezTo>
                  <a:cubicBezTo>
                    <a:pt x="7888" y="1147820"/>
                    <a:pt x="0" y="1128776"/>
                    <a:pt x="0" y="1108919"/>
                  </a:cubicBezTo>
                  <a:lnTo>
                    <a:pt x="0" y="74871"/>
                  </a:lnTo>
                  <a:cubicBezTo>
                    <a:pt x="0" y="55014"/>
                    <a:pt x="7888" y="35970"/>
                    <a:pt x="21929" y="21929"/>
                  </a:cubicBezTo>
                  <a:cubicBezTo>
                    <a:pt x="35970" y="7888"/>
                    <a:pt x="55014" y="0"/>
                    <a:pt x="74871" y="0"/>
                  </a:cubicBezTo>
                  <a:close/>
                </a:path>
              </a:pathLst>
            </a:custGeom>
            <a:blipFill>
              <a:blip r:embed="rId2"/>
              <a:stretch>
                <a:fillRect l="-865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4066774" y="6637327"/>
            <a:ext cx="2303318" cy="6392300"/>
          </a:xfrm>
          <a:custGeom>
            <a:avLst/>
            <a:gdLst/>
            <a:ahLst/>
            <a:cxnLst/>
            <a:rect l="l" t="t" r="r" b="b"/>
            <a:pathLst>
              <a:path w="2303318" h="6392300">
                <a:moveTo>
                  <a:pt x="0" y="0"/>
                </a:moveTo>
                <a:lnTo>
                  <a:pt x="2303318" y="0"/>
                </a:lnTo>
                <a:lnTo>
                  <a:pt x="2303318" y="6392301"/>
                </a:lnTo>
                <a:lnTo>
                  <a:pt x="0" y="639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282" r="-906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038565" y="8879257"/>
            <a:ext cx="5970206" cy="81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7"/>
              </a:lnSpc>
              <a:spcBef>
                <a:spcPct val="0"/>
              </a:spcBef>
            </a:pPr>
            <a:r>
              <a:rPr lang="en-US" sz="2341" b="1" u="none" strike="noStrike" spc="-46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Cost Avoidance Through </a:t>
            </a:r>
          </a:p>
          <a:p>
            <a:pPr marL="0" lvl="0" indent="0" algn="l">
              <a:lnSpc>
                <a:spcPts val="3277"/>
              </a:lnSpc>
              <a:spcBef>
                <a:spcPct val="0"/>
              </a:spcBef>
            </a:pPr>
            <a:r>
              <a:rPr lang="en-US" sz="2341" b="1" u="none" strike="noStrike" spc="-46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Shared Services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974399" y="3490049"/>
            <a:ext cx="4500482" cy="473163"/>
            <a:chOff x="0" y="0"/>
            <a:chExt cx="1670709" cy="1756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70709" cy="175652"/>
            </a:xfrm>
            <a:custGeom>
              <a:avLst/>
              <a:gdLst/>
              <a:ahLst/>
              <a:cxnLst/>
              <a:rect l="l" t="t" r="r" b="b"/>
              <a:pathLst>
                <a:path w="1670709" h="175652">
                  <a:moveTo>
                    <a:pt x="0" y="0"/>
                  </a:moveTo>
                  <a:lnTo>
                    <a:pt x="1670709" y="0"/>
                  </a:lnTo>
                  <a:lnTo>
                    <a:pt x="1670709" y="175652"/>
                  </a:lnTo>
                  <a:lnTo>
                    <a:pt x="0" y="175652"/>
                  </a:ln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70709" cy="213752"/>
            </a:xfrm>
            <a:prstGeom prst="rect">
              <a:avLst/>
            </a:prstGeom>
          </p:spPr>
          <p:txBody>
            <a:bodyPr lIns="57961" tIns="57961" rIns="57961" bIns="57961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38565" y="3454649"/>
            <a:ext cx="6354361" cy="50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1"/>
              </a:lnSpc>
              <a:spcBef>
                <a:spcPct val="0"/>
              </a:spcBef>
            </a:pPr>
            <a:r>
              <a:rPr lang="en-US" sz="2979" b="1" u="none" strike="noStrike" spc="-59" dirty="0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ICT as A COST CENTER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832587" y="2489536"/>
            <a:ext cx="6411055" cy="7682470"/>
            <a:chOff x="0" y="0"/>
            <a:chExt cx="987878" cy="11837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7878" cy="1183790"/>
            </a:xfrm>
            <a:custGeom>
              <a:avLst/>
              <a:gdLst/>
              <a:ahLst/>
              <a:cxnLst/>
              <a:rect l="l" t="t" r="r" b="b"/>
              <a:pathLst>
                <a:path w="987878" h="1183790">
                  <a:moveTo>
                    <a:pt x="74871" y="0"/>
                  </a:moveTo>
                  <a:lnTo>
                    <a:pt x="913007" y="0"/>
                  </a:lnTo>
                  <a:cubicBezTo>
                    <a:pt x="954357" y="0"/>
                    <a:pt x="987878" y="33521"/>
                    <a:pt x="987878" y="74871"/>
                  </a:cubicBezTo>
                  <a:lnTo>
                    <a:pt x="987878" y="1108919"/>
                  </a:lnTo>
                  <a:cubicBezTo>
                    <a:pt x="987878" y="1150269"/>
                    <a:pt x="954357" y="1183790"/>
                    <a:pt x="913007" y="1183790"/>
                  </a:cubicBezTo>
                  <a:lnTo>
                    <a:pt x="74871" y="1183790"/>
                  </a:lnTo>
                  <a:cubicBezTo>
                    <a:pt x="55014" y="1183790"/>
                    <a:pt x="35970" y="1175902"/>
                    <a:pt x="21929" y="1161861"/>
                  </a:cubicBezTo>
                  <a:cubicBezTo>
                    <a:pt x="7888" y="1147820"/>
                    <a:pt x="0" y="1128776"/>
                    <a:pt x="0" y="1108919"/>
                  </a:cubicBezTo>
                  <a:lnTo>
                    <a:pt x="0" y="74871"/>
                  </a:lnTo>
                  <a:cubicBezTo>
                    <a:pt x="0" y="55014"/>
                    <a:pt x="7888" y="35970"/>
                    <a:pt x="21929" y="21929"/>
                  </a:cubicBezTo>
                  <a:cubicBezTo>
                    <a:pt x="35970" y="7888"/>
                    <a:pt x="55014" y="0"/>
                    <a:pt x="74871" y="0"/>
                  </a:cubicBezTo>
                  <a:close/>
                </a:path>
              </a:pathLst>
            </a:custGeom>
            <a:blipFill>
              <a:blip r:embed="rId5"/>
              <a:stretch>
                <a:fillRect l="-9915" r="-991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37583" y="3467100"/>
            <a:ext cx="5839404" cy="496287"/>
            <a:chOff x="0" y="0"/>
            <a:chExt cx="2215421" cy="1882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15421" cy="188287"/>
            </a:xfrm>
            <a:custGeom>
              <a:avLst/>
              <a:gdLst/>
              <a:ahLst/>
              <a:cxnLst/>
              <a:rect l="l" t="t" r="r" b="b"/>
              <a:pathLst>
                <a:path w="2215421" h="188287">
                  <a:moveTo>
                    <a:pt x="0" y="0"/>
                  </a:moveTo>
                  <a:lnTo>
                    <a:pt x="2215421" y="0"/>
                  </a:lnTo>
                  <a:lnTo>
                    <a:pt x="2215421" y="188287"/>
                  </a:lnTo>
                  <a:lnTo>
                    <a:pt x="0" y="188287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215421" cy="226387"/>
            </a:xfrm>
            <a:prstGeom prst="rect">
              <a:avLst/>
            </a:prstGeom>
          </p:spPr>
          <p:txBody>
            <a:bodyPr lIns="35265" tIns="35265" rIns="35265" bIns="35265" rtlCol="0" anchor="ctr"/>
            <a:lstStyle/>
            <a:p>
              <a:pPr marL="0" lvl="0" indent="0"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5400000" flipV="1">
            <a:off x="11875123" y="6617208"/>
            <a:ext cx="2325984" cy="6455205"/>
          </a:xfrm>
          <a:custGeom>
            <a:avLst/>
            <a:gdLst/>
            <a:ahLst/>
            <a:cxnLst/>
            <a:rect l="l" t="t" r="r" b="b"/>
            <a:pathLst>
              <a:path w="2325984" h="6455205">
                <a:moveTo>
                  <a:pt x="0" y="6455205"/>
                </a:moveTo>
                <a:lnTo>
                  <a:pt x="2325984" y="6455205"/>
                </a:lnTo>
                <a:lnTo>
                  <a:pt x="2325984" y="0"/>
                </a:lnTo>
                <a:lnTo>
                  <a:pt x="0" y="0"/>
                </a:lnTo>
                <a:lnTo>
                  <a:pt x="0" y="64552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282" r="-906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10712092" y="8918630"/>
            <a:ext cx="5485329" cy="80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1"/>
              </a:lnSpc>
              <a:spcBef>
                <a:spcPct val="0"/>
              </a:spcBef>
            </a:pPr>
            <a:r>
              <a:rPr lang="en-US" sz="2315" b="1" spc="-46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Enabling Ecosystems for Sector-Wide Strategic Advantage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17148" y="3470966"/>
            <a:ext cx="6280273" cy="475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7"/>
              </a:lnSpc>
              <a:spcBef>
                <a:spcPct val="0"/>
              </a:spcBef>
            </a:pPr>
            <a:r>
              <a:rPr lang="en-US" sz="2776" b="1" u="none" strike="noStrike" spc="-55">
                <a:solidFill>
                  <a:srgbClr val="FC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ICT as STRATEGIC INVESTMENT</a:t>
            </a:r>
          </a:p>
        </p:txBody>
      </p:sp>
      <p:grpSp>
        <p:nvGrpSpPr>
          <p:cNvPr id="22" name="Group 22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80" y="1470175"/>
            <a:ext cx="9320342" cy="9362175"/>
            <a:chOff x="0" y="0"/>
            <a:chExt cx="812800" cy="81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6448"/>
            </a:xfrm>
            <a:custGeom>
              <a:avLst/>
              <a:gdLst/>
              <a:ahLst/>
              <a:cxnLst/>
              <a:rect l="l" t="t" r="r" b="b"/>
              <a:pathLst>
                <a:path w="812800" h="816448">
                  <a:moveTo>
                    <a:pt x="406400" y="0"/>
                  </a:moveTo>
                  <a:cubicBezTo>
                    <a:pt x="181951" y="0"/>
                    <a:pt x="0" y="182768"/>
                    <a:pt x="0" y="408224"/>
                  </a:cubicBezTo>
                  <a:cubicBezTo>
                    <a:pt x="0" y="633680"/>
                    <a:pt x="181951" y="816448"/>
                    <a:pt x="406400" y="816448"/>
                  </a:cubicBezTo>
                  <a:cubicBezTo>
                    <a:pt x="630849" y="816448"/>
                    <a:pt x="812800" y="633680"/>
                    <a:pt x="812800" y="408224"/>
                  </a:cubicBezTo>
                  <a:cubicBezTo>
                    <a:pt x="812800" y="18276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442"/>
              <a:ext cx="660400" cy="701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62089" y="2096067"/>
            <a:ext cx="8610216" cy="861018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076325" y="7472850"/>
            <a:ext cx="6337873" cy="2336672"/>
          </a:xfrm>
          <a:custGeom>
            <a:avLst/>
            <a:gdLst/>
            <a:ahLst/>
            <a:cxnLst/>
            <a:rect l="l" t="t" r="r" b="b"/>
            <a:pathLst>
              <a:path w="6337873" h="2336672">
                <a:moveTo>
                  <a:pt x="0" y="0"/>
                </a:moveTo>
                <a:lnTo>
                  <a:pt x="6337873" y="0"/>
                </a:lnTo>
                <a:lnTo>
                  <a:pt x="6337873" y="2336671"/>
                </a:lnTo>
                <a:lnTo>
                  <a:pt x="0" y="233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4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76324" y="3396653"/>
            <a:ext cx="6543675" cy="4169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63"/>
              </a:lnSpc>
            </a:pPr>
            <a:r>
              <a:rPr lang="en-US" sz="27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Common ICT infrastructures</a:t>
            </a:r>
          </a:p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Shared ICT services</a:t>
            </a:r>
          </a:p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Re-use software components, API’s…</a:t>
            </a:r>
          </a:p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Communities of practice</a:t>
            </a:r>
          </a:p>
          <a:p>
            <a:pPr algn="l">
              <a:lnSpc>
                <a:spcPts val="6663"/>
              </a:lnSpc>
            </a:pPr>
            <a:endParaRPr lang="en-US" sz="2799" dirty="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028700"/>
            <a:ext cx="6889342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COST-focus: </a:t>
            </a:r>
          </a:p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Economies of Scale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6325" y="2723562"/>
            <a:ext cx="2514600" cy="139503"/>
            <a:chOff x="0" y="0"/>
            <a:chExt cx="662281" cy="367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7976964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VALUE-focus: </a:t>
            </a:r>
          </a:p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Reducing complexity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936180" y="1470175"/>
            <a:ext cx="9320342" cy="9362175"/>
            <a:chOff x="0" y="0"/>
            <a:chExt cx="812800" cy="816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6448"/>
            </a:xfrm>
            <a:custGeom>
              <a:avLst/>
              <a:gdLst/>
              <a:ahLst/>
              <a:cxnLst/>
              <a:rect l="l" t="t" r="r" b="b"/>
              <a:pathLst>
                <a:path w="812800" h="816448">
                  <a:moveTo>
                    <a:pt x="406400" y="0"/>
                  </a:moveTo>
                  <a:cubicBezTo>
                    <a:pt x="181951" y="0"/>
                    <a:pt x="0" y="182768"/>
                    <a:pt x="0" y="408224"/>
                  </a:cubicBezTo>
                  <a:cubicBezTo>
                    <a:pt x="0" y="633680"/>
                    <a:pt x="181951" y="816448"/>
                    <a:pt x="406400" y="816448"/>
                  </a:cubicBezTo>
                  <a:cubicBezTo>
                    <a:pt x="630849" y="816448"/>
                    <a:pt x="812800" y="633680"/>
                    <a:pt x="812800" y="408224"/>
                  </a:cubicBezTo>
                  <a:cubicBezTo>
                    <a:pt x="812800" y="18276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ABD3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442"/>
              <a:ext cx="660400" cy="701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6325" y="2723562"/>
            <a:ext cx="2514600" cy="139503"/>
            <a:chOff x="0" y="0"/>
            <a:chExt cx="662281" cy="36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62089" y="2117393"/>
            <a:ext cx="8610216" cy="861018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76325" y="3241174"/>
            <a:ext cx="7534594" cy="72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Only once-principle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1085" y="5160455"/>
            <a:ext cx="7312466" cy="72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Authentic data sources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325" y="6135642"/>
            <a:ext cx="2977307" cy="72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 duplication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4256102" y="6509464"/>
            <a:ext cx="471601" cy="349574"/>
          </a:xfrm>
          <a:custGeom>
            <a:avLst/>
            <a:gdLst/>
            <a:ahLst/>
            <a:cxnLst/>
            <a:rect l="l" t="t" r="r" b="b"/>
            <a:pathLst>
              <a:path w="471601" h="349574">
                <a:moveTo>
                  <a:pt x="0" y="0"/>
                </a:moveTo>
                <a:lnTo>
                  <a:pt x="471601" y="0"/>
                </a:lnTo>
                <a:lnTo>
                  <a:pt x="471601" y="349574"/>
                </a:lnTo>
                <a:lnTo>
                  <a:pt x="0" y="349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4869005" y="6135642"/>
            <a:ext cx="4403732" cy="72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Secure exchange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6325" y="7144788"/>
            <a:ext cx="7929339" cy="73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Ecosystems approach</a:t>
            </a:r>
          </a:p>
        </p:txBody>
      </p:sp>
      <p:sp>
        <p:nvSpPr>
          <p:cNvPr id="20" name="Freeform 20"/>
          <p:cNvSpPr/>
          <p:nvPr/>
        </p:nvSpPr>
        <p:spPr>
          <a:xfrm>
            <a:off x="607223" y="9099148"/>
            <a:ext cx="842954" cy="842954"/>
          </a:xfrm>
          <a:custGeom>
            <a:avLst/>
            <a:gdLst/>
            <a:ahLst/>
            <a:cxnLst/>
            <a:rect l="l" t="t" r="r" b="b"/>
            <a:pathLst>
              <a:path w="842954" h="842954">
                <a:moveTo>
                  <a:pt x="0" y="0"/>
                </a:moveTo>
                <a:lnTo>
                  <a:pt x="842954" y="0"/>
                </a:lnTo>
                <a:lnTo>
                  <a:pt x="842954" y="842954"/>
                </a:lnTo>
                <a:lnTo>
                  <a:pt x="0" y="84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6"/>
          <p:cNvSpPr txBox="1"/>
          <p:nvPr/>
        </p:nvSpPr>
        <p:spPr>
          <a:xfrm>
            <a:off x="1061085" y="4151358"/>
            <a:ext cx="3038475" cy="72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Legal constructs </a:t>
            </a:r>
          </a:p>
        </p:txBody>
      </p:sp>
      <p:sp>
        <p:nvSpPr>
          <p:cNvPr id="22" name="Freeform 7"/>
          <p:cNvSpPr/>
          <p:nvPr/>
        </p:nvSpPr>
        <p:spPr>
          <a:xfrm>
            <a:off x="4240862" y="4525180"/>
            <a:ext cx="471601" cy="349574"/>
          </a:xfrm>
          <a:custGeom>
            <a:avLst/>
            <a:gdLst/>
            <a:ahLst/>
            <a:cxnLst/>
            <a:rect l="l" t="t" r="r" b="b"/>
            <a:pathLst>
              <a:path w="471601" h="349574">
                <a:moveTo>
                  <a:pt x="0" y="0"/>
                </a:moveTo>
                <a:lnTo>
                  <a:pt x="471601" y="0"/>
                </a:lnTo>
                <a:lnTo>
                  <a:pt x="471601" y="349575"/>
                </a:lnTo>
                <a:lnTo>
                  <a:pt x="0" y="349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15"/>
          <p:cNvSpPr txBox="1"/>
          <p:nvPr/>
        </p:nvSpPr>
        <p:spPr>
          <a:xfrm>
            <a:off x="4853765" y="4151358"/>
            <a:ext cx="4833995" cy="72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Factual information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747675" y="6478166"/>
            <a:ext cx="2702274" cy="4102123"/>
          </a:xfrm>
          <a:custGeom>
            <a:avLst/>
            <a:gdLst/>
            <a:ahLst/>
            <a:cxnLst/>
            <a:rect l="l" t="t" r="r" b="b"/>
            <a:pathLst>
              <a:path w="2702274" h="4102123">
                <a:moveTo>
                  <a:pt x="0" y="0"/>
                </a:moveTo>
                <a:lnTo>
                  <a:pt x="2702273" y="0"/>
                </a:lnTo>
                <a:lnTo>
                  <a:pt x="2702273" y="4102123"/>
                </a:lnTo>
                <a:lnTo>
                  <a:pt x="0" y="4102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035499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Example: eHealth-ecosystem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042894" y="2432062"/>
            <a:ext cx="6245106" cy="1886304"/>
            <a:chOff x="0" y="0"/>
            <a:chExt cx="1644802" cy="496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44802" cy="496804"/>
            </a:xfrm>
            <a:custGeom>
              <a:avLst/>
              <a:gdLst/>
              <a:ahLst/>
              <a:cxnLst/>
              <a:rect l="l" t="t" r="r" b="b"/>
              <a:pathLst>
                <a:path w="1644802" h="496804">
                  <a:moveTo>
                    <a:pt x="0" y="0"/>
                  </a:moveTo>
                  <a:lnTo>
                    <a:pt x="1644802" y="0"/>
                  </a:lnTo>
                  <a:lnTo>
                    <a:pt x="1644802" y="496804"/>
                  </a:lnTo>
                  <a:lnTo>
                    <a:pt x="0" y="496804"/>
                  </a:lnTo>
                  <a:close/>
                </a:path>
              </a:pathLst>
            </a:custGeom>
            <a:solidFill>
              <a:srgbClr val="26ABD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44802" cy="53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329680" y="2765089"/>
            <a:ext cx="397534" cy="397534"/>
          </a:xfrm>
          <a:custGeom>
            <a:avLst/>
            <a:gdLst/>
            <a:ahLst/>
            <a:cxnLst/>
            <a:rect l="l" t="t" r="r" b="b"/>
            <a:pathLst>
              <a:path w="397534" h="397534">
                <a:moveTo>
                  <a:pt x="0" y="0"/>
                </a:moveTo>
                <a:lnTo>
                  <a:pt x="397534" y="0"/>
                </a:lnTo>
                <a:lnTo>
                  <a:pt x="397534" y="397533"/>
                </a:lnTo>
                <a:lnTo>
                  <a:pt x="0" y="39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42894" y="4467879"/>
            <a:ext cx="6245106" cy="1886304"/>
            <a:chOff x="0" y="0"/>
            <a:chExt cx="1644802" cy="496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4802" cy="496804"/>
            </a:xfrm>
            <a:custGeom>
              <a:avLst/>
              <a:gdLst/>
              <a:ahLst/>
              <a:cxnLst/>
              <a:rect l="l" t="t" r="r" b="b"/>
              <a:pathLst>
                <a:path w="1644802" h="496804">
                  <a:moveTo>
                    <a:pt x="0" y="0"/>
                  </a:moveTo>
                  <a:lnTo>
                    <a:pt x="1644802" y="0"/>
                  </a:lnTo>
                  <a:lnTo>
                    <a:pt x="1644802" y="496804"/>
                  </a:lnTo>
                  <a:lnTo>
                    <a:pt x="0" y="496804"/>
                  </a:lnTo>
                  <a:close/>
                </a:path>
              </a:pathLst>
            </a:custGeom>
            <a:solidFill>
              <a:srgbClr val="26ABD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4802" cy="53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58315" y="3387452"/>
            <a:ext cx="498614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&gt;</a:t>
            </a: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17.000.000.000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58315" y="2697681"/>
            <a:ext cx="4662773" cy="46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3"/>
              </a:lnSpc>
              <a:spcBef>
                <a:spcPct val="0"/>
              </a:spcBef>
            </a:pPr>
            <a:r>
              <a:rPr lang="en-US" sz="269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High transactions volume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02224" y="2121829"/>
            <a:ext cx="4224703" cy="93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3"/>
              </a:lnSpc>
            </a:pPr>
            <a:r>
              <a:rPr lang="en-US" sz="269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High adoption rate</a:t>
            </a:r>
          </a:p>
          <a:p>
            <a:pPr algn="r">
              <a:lnSpc>
                <a:spcPts val="3773"/>
              </a:lnSpc>
              <a:spcBef>
                <a:spcPct val="0"/>
              </a:spcBef>
            </a:pPr>
            <a:endParaRPr lang="en-US" sz="2695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329680" y="4662161"/>
            <a:ext cx="397534" cy="397534"/>
          </a:xfrm>
          <a:custGeom>
            <a:avLst/>
            <a:gdLst/>
            <a:ahLst/>
            <a:cxnLst/>
            <a:rect l="l" t="t" r="r" b="b"/>
            <a:pathLst>
              <a:path w="397534" h="397534">
                <a:moveTo>
                  <a:pt x="0" y="0"/>
                </a:moveTo>
                <a:lnTo>
                  <a:pt x="397534" y="0"/>
                </a:lnTo>
                <a:lnTo>
                  <a:pt x="397534" y="397534"/>
                </a:lnTo>
                <a:lnTo>
                  <a:pt x="0" y="397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2858315" y="5188937"/>
            <a:ext cx="4493122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&gt;</a:t>
            </a:r>
            <a:r>
              <a:rPr lang="en-US" sz="2199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11.400.000</a:t>
            </a:r>
            <a:r>
              <a:rPr lang="en-US" sz="21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citizens informed consent 96,7% of BE population</a:t>
            </a:r>
          </a:p>
          <a:p>
            <a:pPr marL="0" lvl="1" indent="0" algn="just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858315" y="4594753"/>
            <a:ext cx="4662773" cy="46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3"/>
              </a:lnSpc>
              <a:spcBef>
                <a:spcPct val="0"/>
              </a:spcBef>
            </a:pPr>
            <a:r>
              <a:rPr lang="en-US" sz="269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High adoption rate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042894" y="6510075"/>
            <a:ext cx="6245106" cy="1886304"/>
            <a:chOff x="0" y="0"/>
            <a:chExt cx="1644802" cy="4968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44802" cy="496804"/>
            </a:xfrm>
            <a:custGeom>
              <a:avLst/>
              <a:gdLst/>
              <a:ahLst/>
              <a:cxnLst/>
              <a:rect l="l" t="t" r="r" b="b"/>
              <a:pathLst>
                <a:path w="1644802" h="496804">
                  <a:moveTo>
                    <a:pt x="0" y="0"/>
                  </a:moveTo>
                  <a:lnTo>
                    <a:pt x="1644802" y="0"/>
                  </a:lnTo>
                  <a:lnTo>
                    <a:pt x="1644802" y="496804"/>
                  </a:lnTo>
                  <a:lnTo>
                    <a:pt x="0" y="496804"/>
                  </a:lnTo>
                  <a:close/>
                </a:path>
              </a:pathLst>
            </a:custGeom>
            <a:solidFill>
              <a:srgbClr val="26ABD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644802" cy="53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329680" y="6704357"/>
            <a:ext cx="397534" cy="397534"/>
          </a:xfrm>
          <a:custGeom>
            <a:avLst/>
            <a:gdLst/>
            <a:ahLst/>
            <a:cxnLst/>
            <a:rect l="l" t="t" r="r" b="b"/>
            <a:pathLst>
              <a:path w="397534" h="397534">
                <a:moveTo>
                  <a:pt x="0" y="0"/>
                </a:moveTo>
                <a:lnTo>
                  <a:pt x="397534" y="0"/>
                </a:lnTo>
                <a:lnTo>
                  <a:pt x="397534" y="397534"/>
                </a:lnTo>
                <a:lnTo>
                  <a:pt x="0" y="397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12858315" y="7139991"/>
            <a:ext cx="5429685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Medical</a:t>
            </a:r>
            <a:r>
              <a:rPr lang="en-US" sz="21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professionals, Hospitals</a:t>
            </a:r>
          </a:p>
          <a:p>
            <a:pPr algn="l">
              <a:lnSpc>
                <a:spcPts val="3079"/>
              </a:lnSpc>
            </a:pPr>
            <a:r>
              <a:rPr lang="en-US" sz="21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Government agencies, Software vendors...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58315" y="6636949"/>
            <a:ext cx="4662773" cy="46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3"/>
              </a:lnSpc>
              <a:spcBef>
                <a:spcPct val="0"/>
              </a:spcBef>
            </a:pPr>
            <a:r>
              <a:rPr lang="en-US" sz="269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Offering essential tools to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8700" y="2292677"/>
            <a:ext cx="9722131" cy="7071403"/>
            <a:chOff x="0" y="0"/>
            <a:chExt cx="2560561" cy="18624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60561" cy="1862427"/>
            </a:xfrm>
            <a:custGeom>
              <a:avLst/>
              <a:gdLst/>
              <a:ahLst/>
              <a:cxnLst/>
              <a:rect l="l" t="t" r="r" b="b"/>
              <a:pathLst>
                <a:path w="2560561" h="1862427">
                  <a:moveTo>
                    <a:pt x="0" y="0"/>
                  </a:moveTo>
                  <a:lnTo>
                    <a:pt x="2560561" y="0"/>
                  </a:lnTo>
                  <a:lnTo>
                    <a:pt x="2560561" y="1862427"/>
                  </a:lnTo>
                  <a:lnTo>
                    <a:pt x="0" y="1862427"/>
                  </a:lnTo>
                  <a:close/>
                </a:path>
              </a:pathLst>
            </a:custGeom>
            <a:gradFill rotWithShape="1">
              <a:gsLst>
                <a:gs pos="0">
                  <a:srgbClr val="64CCC5">
                    <a:alpha val="7000"/>
                  </a:srgbClr>
                </a:gs>
                <a:gs pos="100000">
                  <a:srgbClr val="006887">
                    <a:alpha val="7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560561" cy="1900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47750" y="2395251"/>
            <a:ext cx="9722131" cy="6866255"/>
          </a:xfrm>
          <a:custGeom>
            <a:avLst/>
            <a:gdLst/>
            <a:ahLst/>
            <a:cxnLst/>
            <a:rect l="l" t="t" r="r" b="b"/>
            <a:pathLst>
              <a:path w="9722131" h="6866255">
                <a:moveTo>
                  <a:pt x="0" y="0"/>
                </a:moveTo>
                <a:lnTo>
                  <a:pt x="9722131" y="0"/>
                </a:lnTo>
                <a:lnTo>
                  <a:pt x="9722131" y="6866255"/>
                </a:lnTo>
                <a:lnTo>
                  <a:pt x="0" y="6866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47750" y="1981462"/>
            <a:ext cx="2514600" cy="139503"/>
            <a:chOff x="0" y="0"/>
            <a:chExt cx="662281" cy="3674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104781" y="3724990"/>
            <a:ext cx="16371814" cy="0"/>
          </a:xfrm>
          <a:prstGeom prst="line">
            <a:avLst/>
          </a:prstGeom>
          <a:ln w="47625" cap="flat">
            <a:solidFill>
              <a:srgbClr val="8D919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36206" y="3948827"/>
            <a:ext cx="16508963" cy="732933"/>
            <a:chOff x="0" y="0"/>
            <a:chExt cx="5210903" cy="2313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903" cy="231344"/>
            </a:xfrm>
            <a:custGeom>
              <a:avLst/>
              <a:gdLst/>
              <a:ahLst/>
              <a:cxnLst/>
              <a:rect l="l" t="t" r="r" b="b"/>
              <a:pathLst>
                <a:path w="5210903" h="231344">
                  <a:moveTo>
                    <a:pt x="14069" y="0"/>
                  </a:moveTo>
                  <a:lnTo>
                    <a:pt x="5196835" y="0"/>
                  </a:lnTo>
                  <a:cubicBezTo>
                    <a:pt x="5204604" y="0"/>
                    <a:pt x="5210903" y="6299"/>
                    <a:pt x="5210903" y="14069"/>
                  </a:cubicBezTo>
                  <a:lnTo>
                    <a:pt x="5210903" y="217275"/>
                  </a:lnTo>
                  <a:cubicBezTo>
                    <a:pt x="5210903" y="225045"/>
                    <a:pt x="5204604" y="231344"/>
                    <a:pt x="5196835" y="231344"/>
                  </a:cubicBezTo>
                  <a:lnTo>
                    <a:pt x="14069" y="231344"/>
                  </a:lnTo>
                  <a:cubicBezTo>
                    <a:pt x="6299" y="231344"/>
                    <a:pt x="0" y="225045"/>
                    <a:pt x="0" y="217275"/>
                  </a:cubicBezTo>
                  <a:lnTo>
                    <a:pt x="0" y="14069"/>
                  </a:lnTo>
                  <a:cubicBezTo>
                    <a:pt x="0" y="6299"/>
                    <a:pt x="6299" y="0"/>
                    <a:pt x="14069" y="0"/>
                  </a:cubicBezTo>
                  <a:close/>
                </a:path>
              </a:pathLst>
            </a:custGeom>
            <a:solidFill>
              <a:srgbClr val="E1E7F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10903" cy="269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12199" y="5043710"/>
            <a:ext cx="1292382" cy="12923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960965" y="5176797"/>
            <a:ext cx="1037157" cy="1037157"/>
          </a:xfrm>
          <a:custGeom>
            <a:avLst/>
            <a:gdLst/>
            <a:ahLst/>
            <a:cxnLst/>
            <a:rect l="l" t="t" r="r" b="b"/>
            <a:pathLst>
              <a:path w="1037157" h="1037157">
                <a:moveTo>
                  <a:pt x="0" y="0"/>
                </a:moveTo>
                <a:lnTo>
                  <a:pt x="1037157" y="0"/>
                </a:lnTo>
                <a:lnTo>
                  <a:pt x="1037157" y="1037156"/>
                </a:lnTo>
                <a:lnTo>
                  <a:pt x="0" y="103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43068" y="9067800"/>
            <a:ext cx="1971532" cy="755335"/>
          </a:xfrm>
          <a:custGeom>
            <a:avLst/>
            <a:gdLst/>
            <a:ahLst/>
            <a:cxnLst/>
            <a:rect l="l" t="t" r="r" b="b"/>
            <a:pathLst>
              <a:path w="1971532" h="755335">
                <a:moveTo>
                  <a:pt x="0" y="0"/>
                </a:moveTo>
                <a:lnTo>
                  <a:pt x="1971532" y="0"/>
                </a:lnTo>
                <a:lnTo>
                  <a:pt x="1971532" y="755335"/>
                </a:lnTo>
                <a:lnTo>
                  <a:pt x="0" y="75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300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241230" y="5043710"/>
            <a:ext cx="1292382" cy="12923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398738" y="5176797"/>
            <a:ext cx="1019672" cy="1026208"/>
          </a:xfrm>
          <a:custGeom>
            <a:avLst/>
            <a:gdLst/>
            <a:ahLst/>
            <a:cxnLst/>
            <a:rect l="l" t="t" r="r" b="b"/>
            <a:pathLst>
              <a:path w="1019672" h="1026208">
                <a:moveTo>
                  <a:pt x="0" y="0"/>
                </a:moveTo>
                <a:lnTo>
                  <a:pt x="1019672" y="0"/>
                </a:lnTo>
                <a:lnTo>
                  <a:pt x="1019672" y="1026208"/>
                </a:lnTo>
                <a:lnTo>
                  <a:pt x="0" y="1026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7572689" y="5051477"/>
            <a:ext cx="1292382" cy="12923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01720" y="5051477"/>
            <a:ext cx="1292382" cy="12923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667087" y="5195726"/>
            <a:ext cx="999298" cy="999298"/>
          </a:xfrm>
          <a:custGeom>
            <a:avLst/>
            <a:gdLst/>
            <a:ahLst/>
            <a:cxnLst/>
            <a:rect l="l" t="t" r="r" b="b"/>
            <a:pathLst>
              <a:path w="999298" h="999298">
                <a:moveTo>
                  <a:pt x="0" y="0"/>
                </a:moveTo>
                <a:lnTo>
                  <a:pt x="999297" y="0"/>
                </a:lnTo>
                <a:lnTo>
                  <a:pt x="999297" y="999298"/>
                </a:lnTo>
                <a:lnTo>
                  <a:pt x="0" y="999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0202637" y="5243735"/>
            <a:ext cx="890548" cy="890548"/>
          </a:xfrm>
          <a:custGeom>
            <a:avLst/>
            <a:gdLst/>
            <a:ahLst/>
            <a:cxnLst/>
            <a:rect l="l" t="t" r="r" b="b"/>
            <a:pathLst>
              <a:path w="890548" h="890548">
                <a:moveTo>
                  <a:pt x="0" y="0"/>
                </a:moveTo>
                <a:lnTo>
                  <a:pt x="890548" y="0"/>
                </a:lnTo>
                <a:lnTo>
                  <a:pt x="890548" y="890548"/>
                </a:lnTo>
                <a:lnTo>
                  <a:pt x="0" y="890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3" name="Group 23"/>
          <p:cNvGrpSpPr/>
          <p:nvPr/>
        </p:nvGrpSpPr>
        <p:grpSpPr>
          <a:xfrm>
            <a:off x="12546932" y="5051477"/>
            <a:ext cx="1292382" cy="129238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975963" y="5051477"/>
            <a:ext cx="1292382" cy="129238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2823665" y="5300885"/>
            <a:ext cx="781224" cy="776248"/>
          </a:xfrm>
          <a:custGeom>
            <a:avLst/>
            <a:gdLst/>
            <a:ahLst/>
            <a:cxnLst/>
            <a:rect l="l" t="t" r="r" b="b"/>
            <a:pathLst>
              <a:path w="781224" h="776248">
                <a:moveTo>
                  <a:pt x="0" y="0"/>
                </a:moveTo>
                <a:lnTo>
                  <a:pt x="781223" y="0"/>
                </a:lnTo>
                <a:lnTo>
                  <a:pt x="781223" y="776248"/>
                </a:lnTo>
                <a:lnTo>
                  <a:pt x="0" y="776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5239489" y="5245526"/>
            <a:ext cx="904283" cy="904283"/>
          </a:xfrm>
          <a:custGeom>
            <a:avLst/>
            <a:gdLst/>
            <a:ahLst/>
            <a:cxnLst/>
            <a:rect l="l" t="t" r="r" b="b"/>
            <a:pathLst>
              <a:path w="904283" h="904283">
                <a:moveTo>
                  <a:pt x="0" y="0"/>
                </a:moveTo>
                <a:lnTo>
                  <a:pt x="904283" y="0"/>
                </a:lnTo>
                <a:lnTo>
                  <a:pt x="904283" y="904283"/>
                </a:lnTo>
                <a:lnTo>
                  <a:pt x="0" y="9042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4006903" y="7643130"/>
            <a:ext cx="1292382" cy="129238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435934" y="7643130"/>
            <a:ext cx="1292382" cy="129238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67394" y="7650897"/>
            <a:ext cx="1292382" cy="1292382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196424" y="7650897"/>
            <a:ext cx="1292382" cy="129238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741636" y="7650897"/>
            <a:ext cx="1292382" cy="1292382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37373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3622281" y="7419435"/>
            <a:ext cx="835983" cy="1257117"/>
          </a:xfrm>
          <a:custGeom>
            <a:avLst/>
            <a:gdLst/>
            <a:ahLst/>
            <a:cxnLst/>
            <a:rect l="l" t="t" r="r" b="b"/>
            <a:pathLst>
              <a:path w="835983" h="1257117">
                <a:moveTo>
                  <a:pt x="0" y="0"/>
                </a:moveTo>
                <a:lnTo>
                  <a:pt x="835983" y="0"/>
                </a:lnTo>
                <a:lnTo>
                  <a:pt x="835983" y="1257118"/>
                </a:lnTo>
                <a:lnTo>
                  <a:pt x="0" y="12571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/>
          <p:cNvSpPr/>
          <p:nvPr/>
        </p:nvSpPr>
        <p:spPr>
          <a:xfrm>
            <a:off x="4242313" y="7900305"/>
            <a:ext cx="821562" cy="821562"/>
          </a:xfrm>
          <a:custGeom>
            <a:avLst/>
            <a:gdLst/>
            <a:ahLst/>
            <a:cxnLst/>
            <a:rect l="l" t="t" r="r" b="b"/>
            <a:pathLst>
              <a:path w="821562" h="821562">
                <a:moveTo>
                  <a:pt x="0" y="0"/>
                </a:moveTo>
                <a:lnTo>
                  <a:pt x="821562" y="0"/>
                </a:lnTo>
                <a:lnTo>
                  <a:pt x="821562" y="821562"/>
                </a:lnTo>
                <a:lnTo>
                  <a:pt x="0" y="821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>
            <a:off x="6668710" y="7900305"/>
            <a:ext cx="826829" cy="821562"/>
          </a:xfrm>
          <a:custGeom>
            <a:avLst/>
            <a:gdLst/>
            <a:ahLst/>
            <a:cxnLst/>
            <a:rect l="l" t="t" r="r" b="b"/>
            <a:pathLst>
              <a:path w="826829" h="821562">
                <a:moveTo>
                  <a:pt x="0" y="0"/>
                </a:moveTo>
                <a:lnTo>
                  <a:pt x="826829" y="0"/>
                </a:lnTo>
                <a:lnTo>
                  <a:pt x="826829" y="821562"/>
                </a:lnTo>
                <a:lnTo>
                  <a:pt x="0" y="821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>
            <a:off x="9038730" y="7926843"/>
            <a:ext cx="749709" cy="749709"/>
          </a:xfrm>
          <a:custGeom>
            <a:avLst/>
            <a:gdLst/>
            <a:ahLst/>
            <a:cxnLst/>
            <a:rect l="l" t="t" r="r" b="b"/>
            <a:pathLst>
              <a:path w="749709" h="749709">
                <a:moveTo>
                  <a:pt x="0" y="0"/>
                </a:moveTo>
                <a:lnTo>
                  <a:pt x="749709" y="0"/>
                </a:lnTo>
                <a:lnTo>
                  <a:pt x="749709" y="749710"/>
                </a:lnTo>
                <a:lnTo>
                  <a:pt x="0" y="749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>
            <a:off x="11374225" y="7822117"/>
            <a:ext cx="932623" cy="932623"/>
          </a:xfrm>
          <a:custGeom>
            <a:avLst/>
            <a:gdLst/>
            <a:ahLst/>
            <a:cxnLst/>
            <a:rect l="l" t="t" r="r" b="b"/>
            <a:pathLst>
              <a:path w="932623" h="932623">
                <a:moveTo>
                  <a:pt x="0" y="0"/>
                </a:moveTo>
                <a:lnTo>
                  <a:pt x="932623" y="0"/>
                </a:lnTo>
                <a:lnTo>
                  <a:pt x="932623" y="932623"/>
                </a:lnTo>
                <a:lnTo>
                  <a:pt x="0" y="9326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14069956" y="7937938"/>
            <a:ext cx="677703" cy="727520"/>
          </a:xfrm>
          <a:custGeom>
            <a:avLst/>
            <a:gdLst/>
            <a:ahLst/>
            <a:cxnLst/>
            <a:rect l="l" t="t" r="r" b="b"/>
            <a:pathLst>
              <a:path w="677703" h="727520">
                <a:moveTo>
                  <a:pt x="0" y="0"/>
                </a:moveTo>
                <a:lnTo>
                  <a:pt x="677703" y="0"/>
                </a:lnTo>
                <a:lnTo>
                  <a:pt x="677703" y="727520"/>
                </a:lnTo>
                <a:lnTo>
                  <a:pt x="0" y="727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74266" b="-6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TextBox 52"/>
          <p:cNvSpPr txBox="1"/>
          <p:nvPr/>
        </p:nvSpPr>
        <p:spPr>
          <a:xfrm>
            <a:off x="2068396" y="6433308"/>
            <a:ext cx="287482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eHealth 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certificate 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services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20556" y="4042064"/>
            <a:ext cx="1587168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ICT services (government funded platform, compulsory)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001919" y="2768403"/>
            <a:ext cx="16508963" cy="732933"/>
            <a:chOff x="0" y="0"/>
            <a:chExt cx="5210903" cy="23134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5210903" cy="231344"/>
            </a:xfrm>
            <a:custGeom>
              <a:avLst/>
              <a:gdLst/>
              <a:ahLst/>
              <a:cxnLst/>
              <a:rect l="l" t="t" r="r" b="b"/>
              <a:pathLst>
                <a:path w="5210903" h="231344">
                  <a:moveTo>
                    <a:pt x="14069" y="0"/>
                  </a:moveTo>
                  <a:lnTo>
                    <a:pt x="5196835" y="0"/>
                  </a:lnTo>
                  <a:cubicBezTo>
                    <a:pt x="5204604" y="0"/>
                    <a:pt x="5210903" y="6299"/>
                    <a:pt x="5210903" y="14069"/>
                  </a:cubicBezTo>
                  <a:lnTo>
                    <a:pt x="5210903" y="217275"/>
                  </a:lnTo>
                  <a:cubicBezTo>
                    <a:pt x="5210903" y="225045"/>
                    <a:pt x="5204604" y="231344"/>
                    <a:pt x="5196835" y="231344"/>
                  </a:cubicBezTo>
                  <a:lnTo>
                    <a:pt x="14069" y="231344"/>
                  </a:lnTo>
                  <a:cubicBezTo>
                    <a:pt x="6299" y="231344"/>
                    <a:pt x="0" y="225045"/>
                    <a:pt x="0" y="217275"/>
                  </a:cubicBezTo>
                  <a:lnTo>
                    <a:pt x="0" y="14069"/>
                  </a:lnTo>
                  <a:cubicBezTo>
                    <a:pt x="0" y="6299"/>
                    <a:pt x="6299" y="0"/>
                    <a:pt x="14069" y="0"/>
                  </a:cubicBezTo>
                  <a:close/>
                </a:path>
              </a:pathLst>
            </a:custGeom>
            <a:solidFill>
              <a:srgbClr val="E1E7F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5210903" cy="269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251982" y="2862977"/>
            <a:ext cx="1587168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Value added services (medical actors, civil society, commercial actors…)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551043" y="6433308"/>
            <a:ext cx="287482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Integrated 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user &amp; access management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802619" y="6441075"/>
            <a:ext cx="2874829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Timestamping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9757085" y="6450600"/>
            <a:ext cx="178165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End-to-end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 encryption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1776862" y="6450600"/>
            <a:ext cx="287482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Secure 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electronic 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messaging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731328" y="6450600"/>
            <a:ext cx="178165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Logging</a:t>
            </a:r>
          </a:p>
          <a:p>
            <a:pPr algn="ctr">
              <a:lnSpc>
                <a:spcPts val="2519"/>
              </a:lnSpc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215680" y="9050019"/>
            <a:ext cx="2874829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Directory &amp; index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5665864" y="9050019"/>
            <a:ext cx="2874829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Web Portal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7976170" y="9050019"/>
            <a:ext cx="287482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Process 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orchestration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10951789" y="9050019"/>
            <a:ext cx="1781652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National Register lookup</a:t>
            </a:r>
          </a:p>
          <a:p>
            <a:pPr algn="ctr">
              <a:lnSpc>
                <a:spcPts val="2519"/>
              </a:lnSpc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13020849" y="9050019"/>
            <a:ext cx="287482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Pseudonymise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7766F"/>
                </a:solidFill>
                <a:latin typeface="Montserrat"/>
                <a:ea typeface="Montserrat"/>
                <a:cs typeface="Montserrat"/>
                <a:sym typeface="Montserrat"/>
              </a:rPr>
              <a:t>&amp; anonimise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776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028700" y="1028700"/>
            <a:ext cx="1530330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Common ICT services &amp; ecosystem approach</a:t>
            </a:r>
          </a:p>
        </p:txBody>
      </p:sp>
      <p:grpSp>
        <p:nvGrpSpPr>
          <p:cNvPr id="69" name="Group 69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47750" y="1981462"/>
            <a:ext cx="2514600" cy="139503"/>
            <a:chOff x="0" y="0"/>
            <a:chExt cx="662281" cy="36742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0901">
            <a:off x="11896173" y="-7932186"/>
            <a:ext cx="4063084" cy="13296336"/>
            <a:chOff x="0" y="0"/>
            <a:chExt cx="1070113" cy="3501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0113" cy="3501916"/>
            </a:xfrm>
            <a:custGeom>
              <a:avLst/>
              <a:gdLst/>
              <a:ahLst/>
              <a:cxnLst/>
              <a:rect l="l" t="t" r="r" b="b"/>
              <a:pathLst>
                <a:path w="1070113" h="3501916">
                  <a:moveTo>
                    <a:pt x="0" y="0"/>
                  </a:moveTo>
                  <a:lnTo>
                    <a:pt x="1070113" y="0"/>
                  </a:lnTo>
                  <a:lnTo>
                    <a:pt x="1070113" y="3501916"/>
                  </a:lnTo>
                  <a:lnTo>
                    <a:pt x="0" y="3501916"/>
                  </a:lnTo>
                  <a:close/>
                </a:path>
              </a:pathLst>
            </a:custGeom>
            <a:solidFill>
              <a:srgbClr val="26ABD3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70113" cy="355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7750" y="1981462"/>
            <a:ext cx="2514600" cy="139503"/>
            <a:chOff x="0" y="0"/>
            <a:chExt cx="662281" cy="36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2281" cy="36742"/>
            </a:xfrm>
            <a:custGeom>
              <a:avLst/>
              <a:gdLst/>
              <a:ahLst/>
              <a:cxnLst/>
              <a:rect l="l" t="t" r="r" b="b"/>
              <a:pathLst>
                <a:path w="662281" h="36742">
                  <a:moveTo>
                    <a:pt x="0" y="0"/>
                  </a:moveTo>
                  <a:lnTo>
                    <a:pt x="662281" y="0"/>
                  </a:lnTo>
                  <a:lnTo>
                    <a:pt x="662281" y="36742"/>
                  </a:lnTo>
                  <a:lnTo>
                    <a:pt x="0" y="36742"/>
                  </a:lnTo>
                  <a:close/>
                </a:path>
              </a:pathLst>
            </a:custGeom>
            <a:solidFill>
              <a:srgbClr val="26ABD3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2281" cy="84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73271"/>
            <a:ext cx="11400689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9"/>
              </a:lnSpc>
            </a:pPr>
            <a:r>
              <a:rPr lang="en-US" sz="2499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Overview - Summary Electronic Health Record</a:t>
            </a:r>
          </a:p>
          <a:p>
            <a:pPr algn="l">
              <a:lnSpc>
                <a:spcPts val="4349"/>
              </a:lnSpc>
            </a:pPr>
            <a:r>
              <a:rPr lang="en-US" sz="2499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Consulting patient’s medical history &amp; antecedents</a:t>
            </a:r>
          </a:p>
          <a:p>
            <a:pPr algn="l">
              <a:lnSpc>
                <a:spcPts val="4349"/>
              </a:lnSpc>
            </a:pPr>
            <a:r>
              <a:rPr lang="en-US" sz="2499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Consulting lab results, medical imagery, </a:t>
            </a:r>
            <a:r>
              <a:rPr lang="en-US" sz="2499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etc</a:t>
            </a:r>
            <a:endParaRPr lang="en-US" sz="2499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349"/>
              </a:lnSpc>
            </a:pPr>
            <a:r>
              <a:rPr lang="en-US" sz="2499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Single Sign-On = MORE TIME for actual patient care</a:t>
            </a:r>
          </a:p>
          <a:p>
            <a:pPr algn="l">
              <a:lnSpc>
                <a:spcPts val="4349"/>
              </a:lnSpc>
            </a:pPr>
            <a:r>
              <a:rPr lang="en-US" sz="2499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Fully privacy proof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28700"/>
            <a:ext cx="1530330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1"/>
              </a:lnSpc>
            </a:pPr>
            <a:r>
              <a:rPr lang="en-US" sz="5151" b="1" dirty="0">
                <a:solidFill>
                  <a:srgbClr val="73737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 world benefits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282601" y="1470175"/>
            <a:ext cx="6152631" cy="3890150"/>
            <a:chOff x="0" y="0"/>
            <a:chExt cx="1872273" cy="11837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2273" cy="1183790"/>
            </a:xfrm>
            <a:custGeom>
              <a:avLst/>
              <a:gdLst/>
              <a:ahLst/>
              <a:cxnLst/>
              <a:rect l="l" t="t" r="r" b="b"/>
              <a:pathLst>
                <a:path w="1872273" h="1183790">
                  <a:moveTo>
                    <a:pt x="78015" y="0"/>
                  </a:moveTo>
                  <a:lnTo>
                    <a:pt x="1794257" y="0"/>
                  </a:lnTo>
                  <a:cubicBezTo>
                    <a:pt x="1814948" y="0"/>
                    <a:pt x="1834792" y="8219"/>
                    <a:pt x="1849422" y="22850"/>
                  </a:cubicBezTo>
                  <a:cubicBezTo>
                    <a:pt x="1864053" y="37481"/>
                    <a:pt x="1872273" y="57324"/>
                    <a:pt x="1872273" y="78015"/>
                  </a:cubicBezTo>
                  <a:lnTo>
                    <a:pt x="1872273" y="1105774"/>
                  </a:lnTo>
                  <a:cubicBezTo>
                    <a:pt x="1872273" y="1126465"/>
                    <a:pt x="1864053" y="1146309"/>
                    <a:pt x="1849422" y="1160940"/>
                  </a:cubicBezTo>
                  <a:cubicBezTo>
                    <a:pt x="1834792" y="1175570"/>
                    <a:pt x="1814948" y="1183790"/>
                    <a:pt x="1794257" y="1183790"/>
                  </a:cubicBezTo>
                  <a:lnTo>
                    <a:pt x="78015" y="1183790"/>
                  </a:lnTo>
                  <a:cubicBezTo>
                    <a:pt x="57324" y="1183790"/>
                    <a:pt x="37481" y="1175570"/>
                    <a:pt x="22850" y="1160940"/>
                  </a:cubicBezTo>
                  <a:cubicBezTo>
                    <a:pt x="8219" y="1146309"/>
                    <a:pt x="0" y="1126465"/>
                    <a:pt x="0" y="1105774"/>
                  </a:cubicBezTo>
                  <a:lnTo>
                    <a:pt x="0" y="78015"/>
                  </a:lnTo>
                  <a:cubicBezTo>
                    <a:pt x="0" y="57324"/>
                    <a:pt x="8219" y="37481"/>
                    <a:pt x="22850" y="22850"/>
                  </a:cubicBezTo>
                  <a:cubicBezTo>
                    <a:pt x="37481" y="8219"/>
                    <a:pt x="57324" y="0"/>
                    <a:pt x="78015" y="0"/>
                  </a:cubicBezTo>
                  <a:close/>
                </a:path>
              </a:pathLst>
            </a:custGeom>
            <a:blipFill>
              <a:blip r:embed="rId2"/>
              <a:stretch>
                <a:fillRect l="-4272" r="-427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45172" y="2568640"/>
            <a:ext cx="4647764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26ABD3"/>
                </a:solidFill>
                <a:latin typeface="Montserrat"/>
                <a:ea typeface="Montserrat"/>
                <a:cs typeface="Montserrat"/>
                <a:sym typeface="Montserrat"/>
              </a:rPr>
              <a:t>General practitioner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93107" y="5598450"/>
            <a:ext cx="11242125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619"/>
              </a:lnSpc>
              <a:spcBef>
                <a:spcPct val="0"/>
              </a:spcBef>
            </a:pPr>
            <a:r>
              <a:rPr lang="en-US" sz="3299" u="none" strike="noStrike">
                <a:solidFill>
                  <a:srgbClr val="26ABD3"/>
                </a:solidFill>
                <a:latin typeface="Montserrat"/>
                <a:ea typeface="Montserrat"/>
                <a:cs typeface="Montserrat"/>
                <a:sym typeface="Montserrat"/>
              </a:rPr>
              <a:t>Referral to specialist, hospital…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6464" y="6347603"/>
            <a:ext cx="11758768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49"/>
              </a:lnSpc>
            </a:pPr>
            <a:r>
              <a:rPr lang="en-US" sz="2499" u="none" strike="noStrike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Electronic referral &amp; scheduling</a:t>
            </a:r>
          </a:p>
          <a:p>
            <a:pPr algn="r">
              <a:lnSpc>
                <a:spcPts val="4349"/>
              </a:lnSpc>
            </a:pPr>
            <a:r>
              <a:rPr lang="en-US" sz="2499" u="none" strike="noStrike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Electronic messaging (eHealth-box)</a:t>
            </a:r>
          </a:p>
          <a:p>
            <a:pPr algn="r">
              <a:lnSpc>
                <a:spcPts val="4349"/>
              </a:lnSpc>
            </a:pPr>
            <a:r>
              <a:rPr lang="en-US" sz="2499" u="none" strike="noStrike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Consulting patient’s medical history &amp; antecedents</a:t>
            </a:r>
          </a:p>
          <a:p>
            <a:pPr algn="r">
              <a:lnSpc>
                <a:spcPts val="4349"/>
              </a:lnSpc>
            </a:pPr>
            <a:r>
              <a:rPr lang="en-US" sz="2499" u="none" strike="noStrike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AVOIDING REDUNDANT medical examinations</a:t>
            </a:r>
          </a:p>
          <a:p>
            <a:pPr algn="r">
              <a:lnSpc>
                <a:spcPts val="4349"/>
              </a:lnSpc>
            </a:pPr>
            <a:r>
              <a:rPr lang="en-US" sz="2499" u="none" strike="noStrike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Global medical care = better care, more efficient</a:t>
            </a:r>
          </a:p>
          <a:p>
            <a:pPr algn="r">
              <a:lnSpc>
                <a:spcPts val="4349"/>
              </a:lnSpc>
            </a:pPr>
            <a:r>
              <a:rPr lang="en-US" sz="2499" u="none" strike="noStrike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Especially for chronic illness treatment (1 in 4)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47750" y="6162332"/>
            <a:ext cx="7191085" cy="4546738"/>
            <a:chOff x="0" y="0"/>
            <a:chExt cx="1872273" cy="11837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72273" cy="1183790"/>
            </a:xfrm>
            <a:custGeom>
              <a:avLst/>
              <a:gdLst/>
              <a:ahLst/>
              <a:cxnLst/>
              <a:rect l="l" t="t" r="r" b="b"/>
              <a:pathLst>
                <a:path w="1872273" h="1183790">
                  <a:moveTo>
                    <a:pt x="66749" y="0"/>
                  </a:moveTo>
                  <a:lnTo>
                    <a:pt x="1805523" y="0"/>
                  </a:lnTo>
                  <a:cubicBezTo>
                    <a:pt x="1823226" y="0"/>
                    <a:pt x="1840204" y="7032"/>
                    <a:pt x="1852722" y="19550"/>
                  </a:cubicBezTo>
                  <a:cubicBezTo>
                    <a:pt x="1865240" y="32068"/>
                    <a:pt x="1872273" y="49046"/>
                    <a:pt x="1872273" y="66749"/>
                  </a:cubicBezTo>
                  <a:lnTo>
                    <a:pt x="1872273" y="1117041"/>
                  </a:lnTo>
                  <a:cubicBezTo>
                    <a:pt x="1872273" y="1153905"/>
                    <a:pt x="1842388" y="1183790"/>
                    <a:pt x="1805523" y="1183790"/>
                  </a:cubicBezTo>
                  <a:lnTo>
                    <a:pt x="66749" y="1183790"/>
                  </a:lnTo>
                  <a:cubicBezTo>
                    <a:pt x="49046" y="1183790"/>
                    <a:pt x="32068" y="1176757"/>
                    <a:pt x="19550" y="1164239"/>
                  </a:cubicBezTo>
                  <a:cubicBezTo>
                    <a:pt x="7032" y="1151721"/>
                    <a:pt x="0" y="1134744"/>
                    <a:pt x="0" y="1117041"/>
                  </a:cubicBezTo>
                  <a:lnTo>
                    <a:pt x="0" y="66749"/>
                  </a:lnTo>
                  <a:cubicBezTo>
                    <a:pt x="0" y="29885"/>
                    <a:pt x="29885" y="0"/>
                    <a:pt x="66749" y="0"/>
                  </a:cubicBezTo>
                  <a:close/>
                </a:path>
              </a:pathLst>
            </a:custGeom>
            <a:blipFill>
              <a:blip r:embed="rId3"/>
              <a:stretch>
                <a:fillRect t="-2686" b="-268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664</Words>
  <Application>Microsoft Office PowerPoint</Application>
  <PresentationFormat>Custom</PresentationFormat>
  <Paragraphs>194</Paragraphs>
  <Slides>18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Calibri</vt:lpstr>
      <vt:lpstr>Montserrat Bold</vt:lpstr>
      <vt:lpstr>Montserrat Medium</vt:lpstr>
      <vt:lpstr>Montserrat</vt:lpstr>
      <vt:lpstr>Inter Bold</vt:lpstr>
      <vt:lpstr>Montserrat Bold Italics</vt:lpstr>
      <vt:lpstr>Canva Sans</vt:lpstr>
      <vt:lpstr>Arial</vt:lpstr>
      <vt:lpstr>Montserrat Semi-Bold</vt:lpstr>
      <vt:lpstr>Montserrat Medium Italics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Governmental ICT</dc:title>
  <dc:creator>Sylvie Julien</dc:creator>
  <cp:lastModifiedBy>Sanne Miseur</cp:lastModifiedBy>
  <cp:revision>13</cp:revision>
  <dcterms:created xsi:type="dcterms:W3CDTF">2006-08-16T00:00:00Z</dcterms:created>
  <dcterms:modified xsi:type="dcterms:W3CDTF">2026-01-15T13:47:38Z</dcterms:modified>
  <dc:identifier>DAG-L-J3fE8</dc:identifier>
</cp:coreProperties>
</file>